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5" r:id="rId3"/>
    <p:sldId id="256" r:id="rId4"/>
    <p:sldId id="271" r:id="rId5"/>
    <p:sldId id="263" r:id="rId6"/>
    <p:sldId id="260" r:id="rId7"/>
    <p:sldId id="261" r:id="rId8"/>
    <p:sldId id="262" r:id="rId9"/>
    <p:sldId id="266" r:id="rId10"/>
    <p:sldId id="268" r:id="rId11"/>
    <p:sldId id="270" r:id="rId12"/>
  </p:sldIdLst>
  <p:sldSz cx="6858000" cy="9144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8" autoAdjust="0"/>
    <p:restoredTop sz="94660"/>
  </p:normalViewPr>
  <p:slideViewPr>
    <p:cSldViewPr>
      <p:cViewPr>
        <p:scale>
          <a:sx n="100" d="100"/>
          <a:sy n="100" d="100"/>
        </p:scale>
        <p:origin x="1212" y="-70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D6B6689-B282-497D-AD39-A252D915B4E6}" type="datetimeFigureOut">
              <a:rPr lang="de-DE" smtClean="0"/>
              <a:t>07.12.2015</a:t>
            </a:fld>
            <a:endParaRPr lang="de-DE"/>
          </a:p>
        </p:txBody>
      </p:sp>
      <p:sp>
        <p:nvSpPr>
          <p:cNvPr id="4" name="Folienbildplatzhalter 3"/>
          <p:cNvSpPr>
            <a:spLocks noGrp="1" noRot="1" noChangeAspect="1"/>
          </p:cNvSpPr>
          <p:nvPr>
            <p:ph type="sldImg" idx="2"/>
          </p:nvPr>
        </p:nvSpPr>
        <p:spPr>
          <a:xfrm>
            <a:off x="2111375" y="768350"/>
            <a:ext cx="287655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20E8029D-43BF-478E-8BA6-B76225BF0EAE}" type="slidenum">
              <a:rPr lang="de-DE" smtClean="0"/>
              <a:t>‹Nr.›</a:t>
            </a:fld>
            <a:endParaRPr lang="de-DE"/>
          </a:p>
        </p:txBody>
      </p:sp>
    </p:spTree>
    <p:extLst>
      <p:ext uri="{BB962C8B-B14F-4D97-AF65-F5344CB8AC3E}">
        <p14:creationId xmlns:p14="http://schemas.microsoft.com/office/powerpoint/2010/main" val="2831657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0E8029D-43BF-478E-8BA6-B76225BF0EAE}" type="slidenum">
              <a:rPr lang="de-DE" smtClean="0"/>
              <a:t>1</a:t>
            </a:fld>
            <a:endParaRPr lang="de-DE"/>
          </a:p>
        </p:txBody>
      </p:sp>
    </p:spTree>
    <p:extLst>
      <p:ext uri="{BB962C8B-B14F-4D97-AF65-F5344CB8AC3E}">
        <p14:creationId xmlns:p14="http://schemas.microsoft.com/office/powerpoint/2010/main" val="284722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AE506B9-F996-44F0-B500-BD0B419A2B97}" type="slidenum">
              <a:rPr lang="de-DE" smtClean="0"/>
              <a:t>6</a:t>
            </a:fld>
            <a:endParaRPr lang="de-DE"/>
          </a:p>
        </p:txBody>
      </p:sp>
      <p:sp>
        <p:nvSpPr>
          <p:cNvPr id="5" name="Fußzeilenplatzhalter 4"/>
          <p:cNvSpPr>
            <a:spLocks noGrp="1"/>
          </p:cNvSpPr>
          <p:nvPr>
            <p:ph type="ftr" sz="quarter" idx="11"/>
          </p:nvPr>
        </p:nvSpPr>
        <p:spPr/>
        <p:txBody>
          <a:bodyPr/>
          <a:lstStyle/>
          <a:p>
            <a:endParaRPr lang="de-DE"/>
          </a:p>
        </p:txBody>
      </p:sp>
      <p:sp>
        <p:nvSpPr>
          <p:cNvPr id="6" name="Kopfzeilenplatzhalter 5"/>
          <p:cNvSpPr>
            <a:spLocks noGrp="1"/>
          </p:cNvSpPr>
          <p:nvPr>
            <p:ph type="hdr" sz="quarter" idx="12"/>
          </p:nvPr>
        </p:nvSpPr>
        <p:spPr/>
        <p:txBody>
          <a:bodyPr/>
          <a:lstStyle/>
          <a:p>
            <a:endParaRPr lang="de-DE"/>
          </a:p>
        </p:txBody>
      </p:sp>
    </p:spTree>
    <p:extLst>
      <p:ext uri="{BB962C8B-B14F-4D97-AF65-F5344CB8AC3E}">
        <p14:creationId xmlns:p14="http://schemas.microsoft.com/office/powerpoint/2010/main" val="1029941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568"/>
            <a:ext cx="5829300" cy="1960033"/>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3D7154C7-CAE5-40A3-9074-0F0B331D35B3}" type="datetimeFigureOut">
              <a:rPr lang="de-DE" smtClean="0"/>
              <a:t>07.12.2015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3A74157-274A-48B2-91E6-BAC05152B0C7}" type="slidenum">
              <a:rPr lang="de-DE" smtClean="0"/>
              <a:t>‹Nr.›</a:t>
            </a:fld>
            <a:endParaRPr lang="de-DE"/>
          </a:p>
        </p:txBody>
      </p:sp>
    </p:spTree>
    <p:extLst>
      <p:ext uri="{BB962C8B-B14F-4D97-AF65-F5344CB8AC3E}">
        <p14:creationId xmlns:p14="http://schemas.microsoft.com/office/powerpoint/2010/main" val="189798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D7154C7-CAE5-40A3-9074-0F0B331D35B3}" type="datetimeFigureOut">
              <a:rPr lang="de-DE" smtClean="0"/>
              <a:t>07.12.2015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3A74157-274A-48B2-91E6-BAC05152B0C7}" type="slidenum">
              <a:rPr lang="de-DE" smtClean="0"/>
              <a:t>‹Nr.›</a:t>
            </a:fld>
            <a:endParaRPr lang="de-DE"/>
          </a:p>
        </p:txBody>
      </p:sp>
    </p:spTree>
    <p:extLst>
      <p:ext uri="{BB962C8B-B14F-4D97-AF65-F5344CB8AC3E}">
        <p14:creationId xmlns:p14="http://schemas.microsoft.com/office/powerpoint/2010/main" val="165460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3729037" y="488951"/>
            <a:ext cx="1157288" cy="104013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7175" y="488951"/>
            <a:ext cx="3357563" cy="104013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D7154C7-CAE5-40A3-9074-0F0B331D35B3}" type="datetimeFigureOut">
              <a:rPr lang="de-DE" smtClean="0"/>
              <a:t>07.12.2015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3A74157-274A-48B2-91E6-BAC05152B0C7}" type="slidenum">
              <a:rPr lang="de-DE" smtClean="0"/>
              <a:t>‹Nr.›</a:t>
            </a:fld>
            <a:endParaRPr lang="de-DE"/>
          </a:p>
        </p:txBody>
      </p:sp>
    </p:spTree>
    <p:extLst>
      <p:ext uri="{BB962C8B-B14F-4D97-AF65-F5344CB8AC3E}">
        <p14:creationId xmlns:p14="http://schemas.microsoft.com/office/powerpoint/2010/main" val="34623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D7154C7-CAE5-40A3-9074-0F0B331D35B3}" type="datetimeFigureOut">
              <a:rPr lang="de-DE" smtClean="0"/>
              <a:t>07.12.2015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3A74157-274A-48B2-91E6-BAC05152B0C7}" type="slidenum">
              <a:rPr lang="de-DE" smtClean="0"/>
              <a:t>‹Nr.›</a:t>
            </a:fld>
            <a:endParaRPr lang="de-DE"/>
          </a:p>
        </p:txBody>
      </p:sp>
    </p:spTree>
    <p:extLst>
      <p:ext uri="{BB962C8B-B14F-4D97-AF65-F5344CB8AC3E}">
        <p14:creationId xmlns:p14="http://schemas.microsoft.com/office/powerpoint/2010/main" val="2006660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5875867"/>
            <a:ext cx="5829300" cy="1816100"/>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3D7154C7-CAE5-40A3-9074-0F0B331D35B3}" type="datetimeFigureOut">
              <a:rPr lang="de-DE" smtClean="0"/>
              <a:t>07.12.2015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3A74157-274A-48B2-91E6-BAC05152B0C7}" type="slidenum">
              <a:rPr lang="de-DE" smtClean="0"/>
              <a:t>‹Nr.›</a:t>
            </a:fld>
            <a:endParaRPr lang="de-DE"/>
          </a:p>
        </p:txBody>
      </p:sp>
    </p:spTree>
    <p:extLst>
      <p:ext uri="{BB962C8B-B14F-4D97-AF65-F5344CB8AC3E}">
        <p14:creationId xmlns:p14="http://schemas.microsoft.com/office/powerpoint/2010/main" val="112734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D7154C7-CAE5-40A3-9074-0F0B331D35B3}" type="datetimeFigureOut">
              <a:rPr lang="de-DE" smtClean="0"/>
              <a:t>07.12.2015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3A74157-274A-48B2-91E6-BAC05152B0C7}" type="slidenum">
              <a:rPr lang="de-DE" smtClean="0"/>
              <a:t>‹Nr.›</a:t>
            </a:fld>
            <a:endParaRPr lang="de-DE"/>
          </a:p>
        </p:txBody>
      </p:sp>
    </p:spTree>
    <p:extLst>
      <p:ext uri="{BB962C8B-B14F-4D97-AF65-F5344CB8AC3E}">
        <p14:creationId xmlns:p14="http://schemas.microsoft.com/office/powerpoint/2010/main" val="77500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366184"/>
            <a:ext cx="6172200" cy="1524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3D7154C7-CAE5-40A3-9074-0F0B331D35B3}" type="datetimeFigureOut">
              <a:rPr lang="de-DE" smtClean="0"/>
              <a:t>07.12.2015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3A74157-274A-48B2-91E6-BAC05152B0C7}" type="slidenum">
              <a:rPr lang="de-DE" smtClean="0"/>
              <a:t>‹Nr.›</a:t>
            </a:fld>
            <a:endParaRPr lang="de-DE"/>
          </a:p>
        </p:txBody>
      </p:sp>
    </p:spTree>
    <p:extLst>
      <p:ext uri="{BB962C8B-B14F-4D97-AF65-F5344CB8AC3E}">
        <p14:creationId xmlns:p14="http://schemas.microsoft.com/office/powerpoint/2010/main" val="228442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3D7154C7-CAE5-40A3-9074-0F0B331D35B3}" type="datetimeFigureOut">
              <a:rPr lang="de-DE" smtClean="0"/>
              <a:t>07.12.2015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3A74157-274A-48B2-91E6-BAC05152B0C7}" type="slidenum">
              <a:rPr lang="de-DE" smtClean="0"/>
              <a:t>‹Nr.›</a:t>
            </a:fld>
            <a:endParaRPr lang="de-DE"/>
          </a:p>
        </p:txBody>
      </p:sp>
    </p:spTree>
    <p:extLst>
      <p:ext uri="{BB962C8B-B14F-4D97-AF65-F5344CB8AC3E}">
        <p14:creationId xmlns:p14="http://schemas.microsoft.com/office/powerpoint/2010/main" val="256622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D7154C7-CAE5-40A3-9074-0F0B331D35B3}" type="datetimeFigureOut">
              <a:rPr lang="de-DE" smtClean="0"/>
              <a:t>07.12.2015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3A74157-274A-48B2-91E6-BAC05152B0C7}" type="slidenum">
              <a:rPr lang="de-DE" smtClean="0"/>
              <a:t>‹Nr.›</a:t>
            </a:fld>
            <a:endParaRPr lang="de-DE"/>
          </a:p>
        </p:txBody>
      </p:sp>
    </p:spTree>
    <p:extLst>
      <p:ext uri="{BB962C8B-B14F-4D97-AF65-F5344CB8AC3E}">
        <p14:creationId xmlns:p14="http://schemas.microsoft.com/office/powerpoint/2010/main" val="3872725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4067"/>
            <a:ext cx="2256235" cy="154940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D7154C7-CAE5-40A3-9074-0F0B331D35B3}" type="datetimeFigureOut">
              <a:rPr lang="de-DE" smtClean="0"/>
              <a:t>07.12.2015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3A74157-274A-48B2-91E6-BAC05152B0C7}" type="slidenum">
              <a:rPr lang="de-DE" smtClean="0"/>
              <a:t>‹Nr.›</a:t>
            </a:fld>
            <a:endParaRPr lang="de-DE"/>
          </a:p>
        </p:txBody>
      </p:sp>
    </p:spTree>
    <p:extLst>
      <p:ext uri="{BB962C8B-B14F-4D97-AF65-F5344CB8AC3E}">
        <p14:creationId xmlns:p14="http://schemas.microsoft.com/office/powerpoint/2010/main" val="362964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6400800"/>
            <a:ext cx="4114800" cy="755651"/>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D7154C7-CAE5-40A3-9074-0F0B331D35B3}" type="datetimeFigureOut">
              <a:rPr lang="de-DE" smtClean="0"/>
              <a:t>07.12.2015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3A74157-274A-48B2-91E6-BAC05152B0C7}" type="slidenum">
              <a:rPr lang="de-DE" smtClean="0"/>
              <a:t>‹Nr.›</a:t>
            </a:fld>
            <a:endParaRPr lang="de-DE"/>
          </a:p>
        </p:txBody>
      </p:sp>
    </p:spTree>
    <p:extLst>
      <p:ext uri="{BB962C8B-B14F-4D97-AF65-F5344CB8AC3E}">
        <p14:creationId xmlns:p14="http://schemas.microsoft.com/office/powerpoint/2010/main" val="293866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D7154C7-CAE5-40A3-9074-0F0B331D35B3}" type="datetimeFigureOut">
              <a:rPr lang="de-DE" smtClean="0"/>
              <a:t>07.12.2015</a:t>
            </a:fld>
            <a:endParaRPr lang="de-DE"/>
          </a:p>
        </p:txBody>
      </p:sp>
      <p:sp>
        <p:nvSpPr>
          <p:cNvPr id="5" name="Fußzeilenplatzhalt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3A74157-274A-48B2-91E6-BAC05152B0C7}" type="slidenum">
              <a:rPr lang="de-DE" smtClean="0"/>
              <a:t>‹Nr.›</a:t>
            </a:fld>
            <a:endParaRPr lang="de-DE"/>
          </a:p>
        </p:txBody>
      </p:sp>
    </p:spTree>
    <p:extLst>
      <p:ext uri="{BB962C8B-B14F-4D97-AF65-F5344CB8AC3E}">
        <p14:creationId xmlns:p14="http://schemas.microsoft.com/office/powerpoint/2010/main" val="362470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1.emf"/><Relationship Id="rId4" Type="http://schemas.openxmlformats.org/officeDocument/2006/relationships/image" Target="../media/image17.jpe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3.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79589" y="97538"/>
            <a:ext cx="282000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Times New Roman" pitchFamily="18" charset="0"/>
              </a:rPr>
              <a:t>Handling and installation manual for MIK flooring</a:t>
            </a:r>
            <a:endParaRPr kumimoji="0" lang="en-US" sz="1800" b="0" i="0" u="none" strike="noStrike" cap="none" normalizeH="0" baseline="0" dirty="0" smtClean="0">
              <a:ln>
                <a:noFill/>
              </a:ln>
              <a:solidFill>
                <a:schemeClr val="tx1"/>
              </a:solidFill>
              <a:effectLst/>
              <a:latin typeface="Calibri" panose="020F0502020204030204" pitchFamily="34" charset="0"/>
              <a:cs typeface="Arial" pitchFamily="34" charset="0"/>
            </a:endParaRPr>
          </a:p>
        </p:txBody>
      </p:sp>
      <p:sp>
        <p:nvSpPr>
          <p:cNvPr id="3" name="Textfeld 2"/>
          <p:cNvSpPr txBox="1"/>
          <p:nvPr/>
        </p:nvSpPr>
        <p:spPr>
          <a:xfrm>
            <a:off x="6203616" y="97539"/>
            <a:ext cx="562149" cy="246221"/>
          </a:xfrm>
          <a:prstGeom prst="rect">
            <a:avLst/>
          </a:prstGeom>
          <a:noFill/>
        </p:spPr>
        <p:txBody>
          <a:bodyPr wrap="square" rtlCol="0">
            <a:spAutoFit/>
          </a:bodyPr>
          <a:lstStyle/>
          <a:p>
            <a:r>
              <a:rPr lang="de-DE" sz="1000" dirty="0" smtClean="0"/>
              <a:t>Page 1</a:t>
            </a:r>
            <a:endParaRPr lang="de-DE" sz="1000" dirty="0"/>
          </a:p>
        </p:txBody>
      </p:sp>
      <p:sp>
        <p:nvSpPr>
          <p:cNvPr id="4" name="Rechteck 3"/>
          <p:cNvSpPr/>
          <p:nvPr/>
        </p:nvSpPr>
        <p:spPr>
          <a:xfrm>
            <a:off x="620688" y="457199"/>
            <a:ext cx="5760639" cy="7017306"/>
          </a:xfrm>
          <a:prstGeom prst="rect">
            <a:avLst/>
          </a:prstGeom>
        </p:spPr>
        <p:txBody>
          <a:bodyPr wrap="square">
            <a:spAutoFit/>
          </a:bodyPr>
          <a:lstStyle/>
          <a:p>
            <a:endParaRPr lang="en-US" b="1" u="sng" dirty="0" smtClean="0"/>
          </a:p>
          <a:p>
            <a:endParaRPr lang="en-US" b="1" u="sng" dirty="0" smtClean="0"/>
          </a:p>
          <a:p>
            <a:endParaRPr lang="en-US" b="1" u="sng" dirty="0" smtClean="0"/>
          </a:p>
          <a:p>
            <a:pPr algn="ctr"/>
            <a:r>
              <a:rPr lang="en-US" b="1" u="sng" dirty="0" smtClean="0"/>
              <a:t>Handling of MIK flooring</a:t>
            </a:r>
            <a:endParaRPr lang="de-DE" dirty="0" smtClean="0"/>
          </a:p>
          <a:p>
            <a:pPr marL="342900" indent="-342900">
              <a:buFont typeface="+mj-lt"/>
              <a:buAutoNum type="arabicParenR"/>
            </a:pPr>
            <a:endParaRPr lang="en-US" sz="1400" dirty="0" smtClean="0"/>
          </a:p>
          <a:p>
            <a:pPr marL="342900" indent="-342900">
              <a:buFont typeface="+mj-lt"/>
              <a:buAutoNum type="arabicParenR"/>
            </a:pPr>
            <a:r>
              <a:rPr lang="en-US" sz="1400" dirty="0" smtClean="0"/>
              <a:t>Please transport the panels carefully. Do not expose the panels to excessive forces such as impacts. Move the pallets with the panels in accordance with forklift operating standards; do not shift the pallet with the panels by using only the tips of the forks.</a:t>
            </a:r>
            <a:br>
              <a:rPr lang="en-US" sz="1400" dirty="0" smtClean="0"/>
            </a:br>
            <a:endParaRPr lang="en-US" sz="1400" dirty="0" smtClean="0"/>
          </a:p>
          <a:p>
            <a:pPr marL="342900" indent="-342900">
              <a:buFont typeface="+mj-lt"/>
              <a:buAutoNum type="arabicParenR"/>
            </a:pPr>
            <a:r>
              <a:rPr lang="en-US" sz="1400" dirty="0" smtClean="0"/>
              <a:t>If you do not install the panels immediately: </a:t>
            </a:r>
          </a:p>
          <a:p>
            <a:pPr marL="342900" indent="-342900">
              <a:buFont typeface="+mj-lt"/>
              <a:buAutoNum type="arabicParenR"/>
            </a:pPr>
            <a:endParaRPr lang="en-US" sz="1400" dirty="0" smtClean="0"/>
          </a:p>
          <a:p>
            <a:pPr marL="800100" lvl="1" indent="-342900">
              <a:buFont typeface="Arial" pitchFamily="34" charset="0"/>
              <a:buChar char="•"/>
            </a:pPr>
            <a:r>
              <a:rPr lang="en-US" sz="1400" dirty="0" smtClean="0"/>
              <a:t>Please store the panels appropriately.</a:t>
            </a:r>
          </a:p>
          <a:p>
            <a:pPr marL="800100" lvl="1" indent="-342900">
              <a:buFont typeface="Arial" pitchFamily="34" charset="0"/>
              <a:buChar char="•"/>
            </a:pPr>
            <a:r>
              <a:rPr lang="en-US" sz="1400" dirty="0" smtClean="0"/>
              <a:t>The panels should be protected against direct sunlight and excessive heat.</a:t>
            </a:r>
          </a:p>
          <a:p>
            <a:pPr marL="800100" lvl="1" indent="-342900">
              <a:buFont typeface="Arial" pitchFamily="34" charset="0"/>
              <a:buChar char="•"/>
            </a:pPr>
            <a:r>
              <a:rPr lang="en-US" sz="1400" dirty="0" smtClean="0"/>
              <a:t>Pallets can be stacked 3 high; no additional loading allowed.</a:t>
            </a:r>
          </a:p>
          <a:p>
            <a:pPr marL="800100" lvl="1" indent="-342900">
              <a:buFont typeface="Arial" pitchFamily="34" charset="0"/>
              <a:buChar char="•"/>
            </a:pPr>
            <a:r>
              <a:rPr lang="en-US" sz="1400" dirty="0" smtClean="0"/>
              <a:t>Do not remove the plastic shrink wrap material until panels are to be installed.</a:t>
            </a:r>
          </a:p>
          <a:p>
            <a:pPr marL="800100" lvl="1" indent="-342900">
              <a:buFont typeface="Arial" pitchFamily="34" charset="0"/>
              <a:buChar char="•"/>
            </a:pPr>
            <a:r>
              <a:rPr lang="en-US" sz="1400" dirty="0" smtClean="0"/>
              <a:t>Please remove the plastic shrink wrap carefully using a knife, ensuring that you do not cut the panels (scoring the plastic might result in a “rated breaking point”!).</a:t>
            </a:r>
          </a:p>
          <a:p>
            <a:pPr marL="800100" lvl="1" indent="-342900">
              <a:buFont typeface="Arial" pitchFamily="34" charset="0"/>
              <a:buChar char="•"/>
            </a:pPr>
            <a:r>
              <a:rPr lang="en-US" sz="1400" dirty="0" smtClean="0"/>
              <a:t>Do not throw the panels.</a:t>
            </a:r>
          </a:p>
          <a:p>
            <a:pPr marL="342900" indent="-342900">
              <a:buFont typeface="+mj-lt"/>
              <a:buAutoNum type="arabicParenR"/>
            </a:pPr>
            <a:endParaRPr lang="de-DE" sz="1400" dirty="0" smtClean="0"/>
          </a:p>
          <a:p>
            <a:pPr marL="342900" indent="-342900">
              <a:buFont typeface="+mj-lt"/>
              <a:buAutoNum type="arabicParenR"/>
            </a:pPr>
            <a:r>
              <a:rPr lang="en-US" sz="1400" dirty="0" smtClean="0"/>
              <a:t>When temperatures are below 0°C/32°F, you have to bring the panels into the heated stable/barn. In this case do not install the panels immediately. You should not start with the installation before the material has reached a temperature above 10°C/50°F. If the air temperature is higher than 30°C/86°F, you should not start with the installation before the temperature of the material has sunk below 25°C/77°F, otherwise the panels may not fit properly.</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2"/>
            <a:ext cx="1462749" cy="6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32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59723" y="1439525"/>
            <a:ext cx="3321432" cy="2223438"/>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20861" y="5416980"/>
            <a:ext cx="3321432" cy="2223438"/>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9723" y="5409029"/>
            <a:ext cx="3321434" cy="2223440"/>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9859" y="898478"/>
            <a:ext cx="2223438" cy="3321433"/>
          </a:xfrm>
          <a:prstGeom prst="rect">
            <a:avLst/>
          </a:prstGeom>
        </p:spPr>
      </p:pic>
      <p:sp>
        <p:nvSpPr>
          <p:cNvPr id="2" name="Textfeld 1"/>
          <p:cNvSpPr txBox="1"/>
          <p:nvPr/>
        </p:nvSpPr>
        <p:spPr>
          <a:xfrm>
            <a:off x="813304" y="653371"/>
            <a:ext cx="864096" cy="276999"/>
          </a:xfrm>
          <a:prstGeom prst="rect">
            <a:avLst/>
          </a:prstGeom>
          <a:noFill/>
        </p:spPr>
        <p:txBody>
          <a:bodyPr wrap="square" rtlCol="0">
            <a:spAutoFit/>
          </a:bodyPr>
          <a:lstStyle/>
          <a:p>
            <a:r>
              <a:rPr lang="de-DE" sz="1200" b="1" dirty="0" smtClean="0">
                <a:latin typeface="+mj-lt"/>
                <a:cs typeface="Arial" pitchFamily="34" charset="0"/>
              </a:rPr>
              <a:t>Picture 1</a:t>
            </a:r>
            <a:endParaRPr lang="de-DE" sz="1200" b="1" dirty="0">
              <a:latin typeface="+mj-lt"/>
              <a:cs typeface="Arial" pitchFamily="34" charset="0"/>
            </a:endParaRPr>
          </a:p>
        </p:txBody>
      </p:sp>
      <p:sp>
        <p:nvSpPr>
          <p:cNvPr id="8" name="Textfeld 7"/>
          <p:cNvSpPr txBox="1"/>
          <p:nvPr/>
        </p:nvSpPr>
        <p:spPr>
          <a:xfrm>
            <a:off x="3776328" y="661322"/>
            <a:ext cx="864096" cy="276999"/>
          </a:xfrm>
          <a:prstGeom prst="rect">
            <a:avLst/>
          </a:prstGeom>
          <a:noFill/>
        </p:spPr>
        <p:txBody>
          <a:bodyPr wrap="square" rtlCol="0">
            <a:spAutoFit/>
          </a:bodyPr>
          <a:lstStyle/>
          <a:p>
            <a:r>
              <a:rPr lang="de-DE" sz="1200" b="1" dirty="0" smtClean="0">
                <a:cs typeface="Arial" pitchFamily="34" charset="0"/>
              </a:rPr>
              <a:t>Picture 2</a:t>
            </a:r>
            <a:endParaRPr lang="de-DE" sz="1200" b="1" dirty="0">
              <a:cs typeface="Arial" pitchFamily="34" charset="0"/>
            </a:endParaRPr>
          </a:p>
        </p:txBody>
      </p:sp>
      <p:sp>
        <p:nvSpPr>
          <p:cNvPr id="9" name="Textfeld 8"/>
          <p:cNvSpPr txBox="1"/>
          <p:nvPr/>
        </p:nvSpPr>
        <p:spPr>
          <a:xfrm>
            <a:off x="813307" y="4618614"/>
            <a:ext cx="864096" cy="276999"/>
          </a:xfrm>
          <a:prstGeom prst="rect">
            <a:avLst/>
          </a:prstGeom>
          <a:noFill/>
        </p:spPr>
        <p:txBody>
          <a:bodyPr wrap="square" rtlCol="0">
            <a:spAutoFit/>
          </a:bodyPr>
          <a:lstStyle/>
          <a:p>
            <a:r>
              <a:rPr lang="de-DE" sz="1200" b="1" dirty="0" smtClean="0">
                <a:latin typeface="Calibri" panose="020F0502020204030204" pitchFamily="34" charset="0"/>
                <a:cs typeface="Arial" pitchFamily="34" charset="0"/>
              </a:rPr>
              <a:t>Picture  3</a:t>
            </a:r>
            <a:endParaRPr lang="de-DE" sz="1200" b="1" dirty="0">
              <a:latin typeface="Calibri" panose="020F0502020204030204" pitchFamily="34" charset="0"/>
              <a:cs typeface="Arial" pitchFamily="34" charset="0"/>
            </a:endParaRPr>
          </a:p>
        </p:txBody>
      </p:sp>
      <p:sp>
        <p:nvSpPr>
          <p:cNvPr id="10" name="Textfeld 9"/>
          <p:cNvSpPr txBox="1"/>
          <p:nvPr/>
        </p:nvSpPr>
        <p:spPr>
          <a:xfrm>
            <a:off x="3772872" y="4629713"/>
            <a:ext cx="864096" cy="276999"/>
          </a:xfrm>
          <a:prstGeom prst="rect">
            <a:avLst/>
          </a:prstGeom>
          <a:noFill/>
        </p:spPr>
        <p:txBody>
          <a:bodyPr wrap="square" rtlCol="0">
            <a:spAutoFit/>
          </a:bodyPr>
          <a:lstStyle/>
          <a:p>
            <a:r>
              <a:rPr lang="de-DE" sz="1200" b="1" dirty="0" smtClean="0">
                <a:latin typeface="Calibri" panose="020F0502020204030204" pitchFamily="34" charset="0"/>
                <a:cs typeface="Arial" pitchFamily="34" charset="0"/>
              </a:rPr>
              <a:t>Picture 4</a:t>
            </a:r>
            <a:endParaRPr lang="de-DE" sz="1200" b="1" dirty="0">
              <a:latin typeface="Calibri" panose="020F0502020204030204" pitchFamily="34" charset="0"/>
              <a:cs typeface="Arial" pitchFamily="34" charset="0"/>
            </a:endParaRPr>
          </a:p>
        </p:txBody>
      </p:sp>
      <p:sp>
        <p:nvSpPr>
          <p:cNvPr id="3" name="Textfeld 2"/>
          <p:cNvSpPr txBox="1"/>
          <p:nvPr/>
        </p:nvSpPr>
        <p:spPr>
          <a:xfrm>
            <a:off x="813308" y="4243898"/>
            <a:ext cx="2223440" cy="400110"/>
          </a:xfrm>
          <a:prstGeom prst="rect">
            <a:avLst/>
          </a:prstGeom>
          <a:noFill/>
        </p:spPr>
        <p:txBody>
          <a:bodyPr wrap="square" rtlCol="0">
            <a:spAutoFit/>
          </a:bodyPr>
          <a:lstStyle/>
          <a:p>
            <a:r>
              <a:rPr lang="en-US" sz="1000" dirty="0" smtClean="0"/>
              <a:t>2,5 </a:t>
            </a:r>
            <a:r>
              <a:rPr lang="en-US" sz="1000" dirty="0" err="1" smtClean="0"/>
              <a:t>cms</a:t>
            </a:r>
            <a:r>
              <a:rPr lang="en-US" sz="1000" dirty="0" smtClean="0"/>
              <a:t> or 1“ space to any wall  is required!</a:t>
            </a:r>
          </a:p>
        </p:txBody>
      </p:sp>
      <p:sp>
        <p:nvSpPr>
          <p:cNvPr id="11" name="Textfeld 10"/>
          <p:cNvSpPr txBox="1"/>
          <p:nvPr/>
        </p:nvSpPr>
        <p:spPr>
          <a:xfrm>
            <a:off x="3771804" y="4243898"/>
            <a:ext cx="3168352" cy="400110"/>
          </a:xfrm>
          <a:prstGeom prst="rect">
            <a:avLst/>
          </a:prstGeom>
          <a:noFill/>
        </p:spPr>
        <p:txBody>
          <a:bodyPr wrap="square" rtlCol="0">
            <a:spAutoFit/>
          </a:bodyPr>
          <a:lstStyle/>
          <a:p>
            <a:r>
              <a:rPr lang="en-US" sz="1000" dirty="0" smtClean="0"/>
              <a:t>The surface of the flooring must be 5 mms beneath</a:t>
            </a:r>
          </a:p>
          <a:p>
            <a:r>
              <a:rPr lang="en-US" sz="1000" dirty="0" smtClean="0"/>
              <a:t>the boarding  of concrete walkways or surfaces.</a:t>
            </a:r>
            <a:endParaRPr lang="en-US" sz="1000" dirty="0"/>
          </a:p>
        </p:txBody>
      </p:sp>
      <p:sp>
        <p:nvSpPr>
          <p:cNvPr id="12" name="Textfeld 11"/>
          <p:cNvSpPr txBox="1"/>
          <p:nvPr/>
        </p:nvSpPr>
        <p:spPr>
          <a:xfrm>
            <a:off x="812859" y="8174141"/>
            <a:ext cx="2520280" cy="861774"/>
          </a:xfrm>
          <a:prstGeom prst="rect">
            <a:avLst/>
          </a:prstGeom>
          <a:noFill/>
        </p:spPr>
        <p:txBody>
          <a:bodyPr wrap="square" rtlCol="0">
            <a:spAutoFit/>
          </a:bodyPr>
          <a:lstStyle/>
          <a:p>
            <a:r>
              <a:rPr lang="en-US" sz="1000" dirty="0" smtClean="0">
                <a:latin typeface="Calibri" panose="020F0502020204030204" pitchFamily="34" charset="0"/>
                <a:cs typeface="Arial" pitchFamily="34" charset="0"/>
              </a:rPr>
              <a:t>For flooring  surfaces wider than 15 m it is necessary to install an expansion gap by using a double supporting beam! Please always have a look at the MIK layout scheme. Expansion gaps are marked in there!</a:t>
            </a:r>
            <a:endParaRPr lang="en-US" sz="1000" dirty="0">
              <a:latin typeface="Calibri" panose="020F0502020204030204" pitchFamily="34" charset="0"/>
              <a:cs typeface="Arial" pitchFamily="34" charset="0"/>
            </a:endParaRPr>
          </a:p>
        </p:txBody>
      </p:sp>
      <p:sp>
        <p:nvSpPr>
          <p:cNvPr id="13" name="Textfeld 12"/>
          <p:cNvSpPr txBox="1"/>
          <p:nvPr/>
        </p:nvSpPr>
        <p:spPr>
          <a:xfrm>
            <a:off x="3774444" y="8194466"/>
            <a:ext cx="2221556" cy="553998"/>
          </a:xfrm>
          <a:prstGeom prst="rect">
            <a:avLst/>
          </a:prstGeom>
          <a:noFill/>
        </p:spPr>
        <p:txBody>
          <a:bodyPr wrap="square" rtlCol="0">
            <a:spAutoFit/>
          </a:bodyPr>
          <a:lstStyle/>
          <a:p>
            <a:r>
              <a:rPr lang="en-US" sz="1000" dirty="0" smtClean="0"/>
              <a:t>Please always </a:t>
            </a:r>
            <a:r>
              <a:rPr lang="en-US" sz="1000" dirty="0"/>
              <a:t>use our </a:t>
            </a:r>
            <a:r>
              <a:rPr lang="en-US" sz="1000" dirty="0" smtClean="0"/>
              <a:t>edge strip to finish  the flooring installation on the sides!</a:t>
            </a:r>
            <a:endParaRPr lang="en-US" sz="1000" dirty="0"/>
          </a:p>
        </p:txBody>
      </p:sp>
      <p:sp>
        <p:nvSpPr>
          <p:cNvPr id="14" name="Textfeld 13"/>
          <p:cNvSpPr txBox="1"/>
          <p:nvPr/>
        </p:nvSpPr>
        <p:spPr>
          <a:xfrm>
            <a:off x="1012981" y="323079"/>
            <a:ext cx="4824536" cy="369332"/>
          </a:xfrm>
          <a:prstGeom prst="rect">
            <a:avLst/>
          </a:prstGeom>
          <a:noFill/>
        </p:spPr>
        <p:txBody>
          <a:bodyPr wrap="square" rtlCol="0">
            <a:spAutoFit/>
          </a:bodyPr>
          <a:lstStyle/>
          <a:p>
            <a:pPr algn="ctr"/>
            <a:r>
              <a:rPr lang="de-DE" b="1" u="sng" dirty="0" smtClean="0"/>
              <a:t>Expansion </a:t>
            </a:r>
            <a:r>
              <a:rPr lang="de-DE" b="1" u="sng" dirty="0" err="1" smtClean="0"/>
              <a:t>gaps</a:t>
            </a:r>
            <a:r>
              <a:rPr lang="de-DE" b="1" u="sng" dirty="0" smtClean="0"/>
              <a:t> </a:t>
            </a:r>
            <a:r>
              <a:rPr lang="de-DE" b="1" u="sng" dirty="0" err="1" smtClean="0"/>
              <a:t>and</a:t>
            </a:r>
            <a:r>
              <a:rPr lang="de-DE" b="1" u="sng" dirty="0" smtClean="0"/>
              <a:t> </a:t>
            </a:r>
            <a:r>
              <a:rPr lang="de-DE" b="1" u="sng" dirty="0" err="1" smtClean="0"/>
              <a:t>clearances</a:t>
            </a:r>
            <a:endParaRPr lang="de-DE" b="1" u="sng" dirty="0"/>
          </a:p>
        </p:txBody>
      </p:sp>
      <p:sp>
        <p:nvSpPr>
          <p:cNvPr id="16" name="Rechteck 15"/>
          <p:cNvSpPr/>
          <p:nvPr/>
        </p:nvSpPr>
        <p:spPr>
          <a:xfrm>
            <a:off x="410750" y="88011"/>
            <a:ext cx="5774555" cy="246221"/>
          </a:xfrm>
          <a:prstGeom prst="rect">
            <a:avLst/>
          </a:prstGeom>
        </p:spPr>
        <p:txBody>
          <a:bodyPr wrap="square">
            <a:spAutoFit/>
          </a:bodyPr>
          <a:lstStyle/>
          <a:p>
            <a:pPr lvl="0" algn="ctr" fontAlgn="base">
              <a:spcBef>
                <a:spcPct val="0"/>
              </a:spcBef>
              <a:spcAft>
                <a:spcPct val="0"/>
              </a:spcAft>
            </a:pPr>
            <a:r>
              <a:rPr lang="en-US" sz="1000" b="1" dirty="0">
                <a:latin typeface="Calibri" panose="020F0502020204030204" pitchFamily="34" charset="0"/>
                <a:ea typeface="Times New Roman" pitchFamily="18" charset="0"/>
                <a:cs typeface="Times New Roman" pitchFamily="18" charset="0"/>
              </a:rPr>
              <a:t>Handling and installation manual for MIK flooring</a:t>
            </a:r>
            <a:endParaRPr lang="en-US" sz="1000" dirty="0">
              <a:latin typeface="Calibri" panose="020F0502020204030204" pitchFamily="34" charset="0"/>
              <a:cs typeface="Arial" pitchFamily="34" charset="0"/>
            </a:endParaRPr>
          </a:p>
        </p:txBody>
      </p:sp>
      <p:sp>
        <p:nvSpPr>
          <p:cNvPr id="17" name="Textfeld 16"/>
          <p:cNvSpPr txBox="1"/>
          <p:nvPr/>
        </p:nvSpPr>
        <p:spPr>
          <a:xfrm>
            <a:off x="6209688" y="89588"/>
            <a:ext cx="699207" cy="246221"/>
          </a:xfrm>
          <a:prstGeom prst="rect">
            <a:avLst/>
          </a:prstGeom>
          <a:noFill/>
        </p:spPr>
        <p:txBody>
          <a:bodyPr wrap="square" rtlCol="0">
            <a:spAutoFit/>
          </a:bodyPr>
          <a:lstStyle/>
          <a:p>
            <a:r>
              <a:rPr lang="de-DE" sz="1000" dirty="0" smtClean="0"/>
              <a:t>Page 10</a:t>
            </a:r>
            <a:endParaRPr lang="de-DE" sz="1000" dirty="0"/>
          </a:p>
        </p:txBody>
      </p:sp>
      <p:pic>
        <p:nvPicPr>
          <p:cNvPr id="1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3" y="4762"/>
            <a:ext cx="1462749" cy="6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392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83825" y="89587"/>
            <a:ext cx="282000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Times New Roman" pitchFamily="18" charset="0"/>
              </a:rPr>
              <a:t>Handling and installation manual for MIK flooring</a:t>
            </a:r>
            <a:endParaRPr kumimoji="0" lang="en-US" sz="1800" b="0" i="0" u="none" strike="noStrike" cap="none" normalizeH="0" baseline="0" dirty="0" smtClean="0">
              <a:ln>
                <a:noFill/>
              </a:ln>
              <a:solidFill>
                <a:schemeClr val="tx1"/>
              </a:solidFill>
              <a:effectLst/>
              <a:latin typeface="Calibri" panose="020F0502020204030204" pitchFamily="34" charset="0"/>
              <a:cs typeface="Arial" pitchFamily="34" charset="0"/>
            </a:endParaRPr>
          </a:p>
        </p:txBody>
      </p:sp>
      <p:sp>
        <p:nvSpPr>
          <p:cNvPr id="3" name="Rechteck 2"/>
          <p:cNvSpPr/>
          <p:nvPr/>
        </p:nvSpPr>
        <p:spPr>
          <a:xfrm>
            <a:off x="260648" y="1043608"/>
            <a:ext cx="6336704" cy="4893647"/>
          </a:xfrm>
          <a:prstGeom prst="rect">
            <a:avLst/>
          </a:prstGeom>
        </p:spPr>
        <p:txBody>
          <a:bodyPr wrap="square">
            <a:spAutoFit/>
          </a:bodyPr>
          <a:lstStyle/>
          <a:p>
            <a:pPr algn="ctr"/>
            <a:r>
              <a:rPr lang="de-DE" b="1" u="sng" dirty="0" err="1" smtClean="0"/>
              <a:t>Dismantling</a:t>
            </a:r>
            <a:r>
              <a:rPr lang="de-DE" b="1" u="sng" dirty="0" smtClean="0"/>
              <a:t> </a:t>
            </a:r>
            <a:r>
              <a:rPr lang="de-DE" b="1" u="sng" dirty="0" err="1" smtClean="0"/>
              <a:t>of</a:t>
            </a:r>
            <a:r>
              <a:rPr lang="de-DE" b="1" u="sng" dirty="0" smtClean="0"/>
              <a:t> a </a:t>
            </a:r>
            <a:r>
              <a:rPr lang="de-DE" b="1" u="sng" dirty="0" err="1" smtClean="0"/>
              <a:t>single</a:t>
            </a:r>
            <a:r>
              <a:rPr lang="de-DE" b="1" u="sng" dirty="0" smtClean="0"/>
              <a:t> </a:t>
            </a:r>
            <a:r>
              <a:rPr lang="de-DE" b="1" u="sng" dirty="0" err="1" smtClean="0"/>
              <a:t>panel</a:t>
            </a:r>
            <a:endParaRPr lang="en-US" b="1" u="sng" dirty="0" smtClean="0"/>
          </a:p>
          <a:p>
            <a:endParaRPr lang="en-US" sz="1400" dirty="0" smtClean="0"/>
          </a:p>
          <a:p>
            <a:pPr marL="342900" lvl="0" indent="-342900">
              <a:buFont typeface="+mj-lt"/>
              <a:buAutoNum type="arabicParenR"/>
            </a:pPr>
            <a:r>
              <a:rPr lang="en-US" sz="1400" dirty="0" smtClean="0"/>
              <a:t>To take a single panel out of the assembled flooring, it is necessary to remove the corresponding row. The following steps have to be considered:</a:t>
            </a:r>
          </a:p>
          <a:p>
            <a:pPr lvl="0"/>
            <a:endParaRPr lang="en-US" sz="1400" dirty="0" smtClean="0"/>
          </a:p>
          <a:p>
            <a:pPr marL="742950" lvl="1" indent="-285750">
              <a:buFont typeface="Arial" pitchFamily="34" charset="0"/>
              <a:buChar char="•"/>
            </a:pPr>
            <a:r>
              <a:rPr lang="en-US" sz="1400" dirty="0" smtClean="0"/>
              <a:t>Put your feet on the outer edges of both rows which are adjacent to the panel/row you want to remove.</a:t>
            </a:r>
          </a:p>
          <a:p>
            <a:pPr marL="285750" lvl="0" indent="-285750">
              <a:buFont typeface="Arial" pitchFamily="34" charset="0"/>
              <a:buChar char="•"/>
            </a:pPr>
            <a:endParaRPr lang="en-US" sz="1400" dirty="0" smtClean="0"/>
          </a:p>
          <a:p>
            <a:pPr marL="742950" lvl="1" indent="-285750">
              <a:buFont typeface="Arial" pitchFamily="34" charset="0"/>
              <a:buChar char="•"/>
            </a:pPr>
            <a:r>
              <a:rPr lang="en-US" sz="1400" dirty="0" smtClean="0"/>
              <a:t>Start dismantling the panels at the beginning of the row you want.</a:t>
            </a:r>
          </a:p>
          <a:p>
            <a:pPr marL="742950" lvl="1" indent="-285750">
              <a:buFont typeface="Arial" pitchFamily="34" charset="0"/>
              <a:buChar char="•"/>
            </a:pPr>
            <a:endParaRPr lang="en-US" sz="1400" dirty="0" smtClean="0"/>
          </a:p>
          <a:p>
            <a:pPr marL="742950" lvl="1" indent="-285750">
              <a:buFont typeface="Arial" pitchFamily="34" charset="0"/>
              <a:buChar char="•"/>
            </a:pPr>
            <a:r>
              <a:rPr lang="en-US" sz="1400" dirty="0" smtClean="0"/>
              <a:t>Lift the panel until it is detached from the beam. Proceed with this on the opposite side of the panel until the entire panel is completely detached from the beam.</a:t>
            </a:r>
          </a:p>
          <a:p>
            <a:pPr marL="742950" lvl="1" indent="-285750">
              <a:buFont typeface="Arial" pitchFamily="34" charset="0"/>
              <a:buChar char="•"/>
            </a:pPr>
            <a:endParaRPr lang="en-US" sz="1400" dirty="0" smtClean="0"/>
          </a:p>
          <a:p>
            <a:pPr marL="742950" lvl="1" indent="-285750">
              <a:buFont typeface="Arial" pitchFamily="34" charset="0"/>
              <a:buChar char="•"/>
            </a:pPr>
            <a:r>
              <a:rPr lang="en-US" sz="1400" dirty="0" smtClean="0"/>
              <a:t>Unlock the panel from the following one and remove it.</a:t>
            </a:r>
          </a:p>
          <a:p>
            <a:pPr marL="742950" lvl="1" indent="-285750">
              <a:buFont typeface="Arial" pitchFamily="34" charset="0"/>
              <a:buChar char="•"/>
            </a:pPr>
            <a:endParaRPr lang="en-US" sz="1400" dirty="0" smtClean="0"/>
          </a:p>
          <a:p>
            <a:pPr lvl="1"/>
            <a:endParaRPr lang="en-US" sz="1400" dirty="0" smtClean="0"/>
          </a:p>
          <a:p>
            <a:pPr lvl="1"/>
            <a:r>
              <a:rPr lang="en-US" sz="1400" dirty="0" smtClean="0"/>
              <a:t>Repeat these steps until you reached the panel you want to remove or until you finished dismantling the row. Please make sure not to treat the panels with full force or to „lever“ them since the interlocking system between the panels can only be unlocked by </a:t>
            </a:r>
            <a:r>
              <a:rPr lang="en-US" sz="1400" dirty="0"/>
              <a:t>lifting </a:t>
            </a:r>
            <a:r>
              <a:rPr lang="en-US" sz="1400" dirty="0" smtClean="0"/>
              <a:t>the </a:t>
            </a:r>
            <a:r>
              <a:rPr lang="en-US" sz="1400" dirty="0"/>
              <a:t>whole panel one side at a time from the support beams.</a:t>
            </a:r>
            <a:endParaRPr lang="en-US" dirty="0"/>
          </a:p>
        </p:txBody>
      </p:sp>
      <p:sp>
        <p:nvSpPr>
          <p:cNvPr id="4" name="Textfeld 3"/>
          <p:cNvSpPr txBox="1"/>
          <p:nvPr/>
        </p:nvSpPr>
        <p:spPr>
          <a:xfrm>
            <a:off x="6208916" y="97539"/>
            <a:ext cx="641114" cy="246221"/>
          </a:xfrm>
          <a:prstGeom prst="rect">
            <a:avLst/>
          </a:prstGeom>
          <a:noFill/>
        </p:spPr>
        <p:txBody>
          <a:bodyPr wrap="square" rtlCol="0">
            <a:spAutoFit/>
          </a:bodyPr>
          <a:lstStyle/>
          <a:p>
            <a:r>
              <a:rPr lang="de-DE" sz="1000" dirty="0" smtClean="0"/>
              <a:t>Page 11</a:t>
            </a:r>
            <a:endParaRPr lang="de-DE" sz="10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2"/>
            <a:ext cx="1462749" cy="6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332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83824" y="97538"/>
            <a:ext cx="282000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Times New Roman" pitchFamily="18" charset="0"/>
              </a:rPr>
              <a:t>Handling and installation manual for MIK flooring</a:t>
            </a:r>
            <a:endParaRPr kumimoji="0" lang="en-US" sz="1800" b="0" i="0" u="none" strike="noStrike" cap="none" normalizeH="0" baseline="0" dirty="0" smtClean="0">
              <a:ln>
                <a:noFill/>
              </a:ln>
              <a:solidFill>
                <a:schemeClr val="tx1"/>
              </a:solidFill>
              <a:effectLst/>
              <a:latin typeface="Calibri" panose="020F0502020204030204" pitchFamily="34" charset="0"/>
              <a:cs typeface="Arial" pitchFamily="34" charset="0"/>
            </a:endParaRPr>
          </a:p>
        </p:txBody>
      </p:sp>
      <p:sp>
        <p:nvSpPr>
          <p:cNvPr id="3" name="Rechteck 2"/>
          <p:cNvSpPr/>
          <p:nvPr/>
        </p:nvSpPr>
        <p:spPr>
          <a:xfrm>
            <a:off x="260648" y="1043608"/>
            <a:ext cx="6336704" cy="7078861"/>
          </a:xfrm>
          <a:prstGeom prst="rect">
            <a:avLst/>
          </a:prstGeom>
        </p:spPr>
        <p:txBody>
          <a:bodyPr wrap="square">
            <a:spAutoFit/>
          </a:bodyPr>
          <a:lstStyle/>
          <a:p>
            <a:pPr lvl="0" algn="ctr"/>
            <a:endParaRPr lang="de-DE" dirty="0"/>
          </a:p>
          <a:p>
            <a:pPr algn="ctr"/>
            <a:r>
              <a:rPr lang="en-US" b="1" u="sng" dirty="0"/>
              <a:t>Installation Guidelines for MIK </a:t>
            </a:r>
            <a:r>
              <a:rPr lang="en-US" b="1" u="sng" dirty="0" smtClean="0"/>
              <a:t>Flooring</a:t>
            </a:r>
          </a:p>
          <a:p>
            <a:endParaRPr lang="de-DE" dirty="0"/>
          </a:p>
          <a:p>
            <a:pPr marL="342900" lvl="0" indent="-342900">
              <a:buFont typeface="+mj-lt"/>
              <a:buAutoNum type="arabicParenR"/>
            </a:pPr>
            <a:r>
              <a:rPr lang="en-US" sz="1400" dirty="0" smtClean="0"/>
              <a:t>Please </a:t>
            </a:r>
            <a:r>
              <a:rPr lang="en-US" sz="1400" dirty="0"/>
              <a:t>use only suitable tools for the installation of the panels</a:t>
            </a:r>
            <a:r>
              <a:rPr lang="en-US" sz="1400" dirty="0" smtClean="0"/>
              <a:t>.</a:t>
            </a:r>
            <a:br>
              <a:rPr lang="en-US" sz="1400" dirty="0" smtClean="0"/>
            </a:br>
            <a:endParaRPr lang="en-US" sz="1400" dirty="0"/>
          </a:p>
          <a:p>
            <a:pPr marL="342900" lvl="0" indent="-342900">
              <a:buFont typeface="+mj-lt"/>
              <a:buAutoNum type="arabicParenR"/>
            </a:pPr>
            <a:r>
              <a:rPr lang="en-US" sz="1400" dirty="0" smtClean="0"/>
              <a:t>Always </a:t>
            </a:r>
            <a:r>
              <a:rPr lang="en-US" sz="1400" dirty="0"/>
              <a:t>use a rubber </a:t>
            </a:r>
            <a:r>
              <a:rPr lang="en-US" sz="1400" dirty="0" smtClean="0"/>
              <a:t>hammer, </a:t>
            </a:r>
            <a:r>
              <a:rPr lang="en-US" sz="1400" dirty="0"/>
              <a:t>never use a metal hammer</a:t>
            </a:r>
            <a:r>
              <a:rPr lang="en-US" sz="1400" dirty="0" smtClean="0"/>
              <a:t>!</a:t>
            </a:r>
            <a:br>
              <a:rPr lang="en-US" sz="1400" dirty="0" smtClean="0"/>
            </a:br>
            <a:endParaRPr lang="en-US" sz="1400" dirty="0"/>
          </a:p>
          <a:p>
            <a:pPr marL="342900" lvl="0" indent="-342900">
              <a:buFont typeface="+mj-lt"/>
              <a:buAutoNum type="arabicParenR"/>
            </a:pPr>
            <a:r>
              <a:rPr lang="en-US" sz="1400" dirty="0" smtClean="0"/>
              <a:t>Do </a:t>
            </a:r>
            <a:r>
              <a:rPr lang="en-US" sz="1400" dirty="0"/>
              <a:t>not hit the panels with full force</a:t>
            </a:r>
            <a:r>
              <a:rPr lang="en-US" sz="1400" dirty="0" smtClean="0"/>
              <a:t>.</a:t>
            </a:r>
            <a:br>
              <a:rPr lang="en-US" sz="1400" dirty="0" smtClean="0"/>
            </a:br>
            <a:endParaRPr lang="en-US" sz="1400" dirty="0"/>
          </a:p>
          <a:p>
            <a:pPr marL="342900" lvl="0" indent="-342900">
              <a:buFont typeface="+mj-lt"/>
              <a:buAutoNum type="arabicParenR"/>
            </a:pPr>
            <a:r>
              <a:rPr lang="en-US" sz="1400" dirty="0" smtClean="0"/>
              <a:t>When </a:t>
            </a:r>
            <a:r>
              <a:rPr lang="en-US" sz="1400" dirty="0"/>
              <a:t>installing the panels, please make sure they are </a:t>
            </a:r>
            <a:r>
              <a:rPr lang="en-US" sz="1400" dirty="0" smtClean="0"/>
              <a:t>assembled unstressed.</a:t>
            </a:r>
            <a:br>
              <a:rPr lang="en-US" sz="1400" dirty="0" smtClean="0"/>
            </a:br>
            <a:endParaRPr lang="en-US" sz="1400" dirty="0"/>
          </a:p>
          <a:p>
            <a:pPr marL="342900" lvl="0" indent="-342900">
              <a:buFont typeface="+mj-lt"/>
              <a:buAutoNum type="arabicParenR"/>
            </a:pPr>
            <a:r>
              <a:rPr lang="en-US" sz="1400" dirty="0" smtClean="0"/>
              <a:t>Never </a:t>
            </a:r>
            <a:r>
              <a:rPr lang="en-US" sz="1400" dirty="0"/>
              <a:t>try to adjust an assembled panel by using a lever tool. No big pressure is required! Normally the panels can be installed without too much force</a:t>
            </a:r>
            <a:r>
              <a:rPr lang="en-US" sz="1400" dirty="0" smtClean="0"/>
              <a:t>.</a:t>
            </a:r>
            <a:br>
              <a:rPr lang="en-US" sz="1400" dirty="0" smtClean="0"/>
            </a:br>
            <a:endParaRPr lang="en-US" sz="1400" dirty="0"/>
          </a:p>
          <a:p>
            <a:pPr marL="342900" lvl="0" indent="-342900">
              <a:buFont typeface="+mj-lt"/>
              <a:buAutoNum type="arabicParenR"/>
            </a:pPr>
            <a:r>
              <a:rPr lang="en-US" sz="1400" dirty="0" smtClean="0"/>
              <a:t>Make </a:t>
            </a:r>
            <a:r>
              <a:rPr lang="en-US" sz="1400" dirty="0"/>
              <a:t>sure to always use 5 mm thick supporting beams to guarantee the perfect interlocking of flooring and </a:t>
            </a:r>
            <a:r>
              <a:rPr lang="en-US" sz="1400" dirty="0" smtClean="0"/>
              <a:t>beams.</a:t>
            </a:r>
            <a:br>
              <a:rPr lang="en-US" sz="1400" dirty="0" smtClean="0"/>
            </a:br>
            <a:endParaRPr lang="en-US" sz="1400" dirty="0"/>
          </a:p>
          <a:p>
            <a:pPr marL="342900" lvl="0" indent="-342900">
              <a:buFont typeface="+mj-lt"/>
              <a:buAutoNum type="arabicParenR"/>
            </a:pPr>
            <a:r>
              <a:rPr lang="en-US" sz="1400" dirty="0" smtClean="0"/>
              <a:t>The ledge </a:t>
            </a:r>
            <a:r>
              <a:rPr lang="en-US" sz="1400" dirty="0"/>
              <a:t>(2”/50mm) for the beam support must be completely flat to avoid tilting and give the construction the best possible </a:t>
            </a:r>
            <a:r>
              <a:rPr lang="en-US" sz="1400" dirty="0" smtClean="0"/>
              <a:t>stability.</a:t>
            </a:r>
            <a:br>
              <a:rPr lang="en-US" sz="1400" dirty="0" smtClean="0"/>
            </a:br>
            <a:endParaRPr lang="en-US" sz="1400" dirty="0"/>
          </a:p>
          <a:p>
            <a:pPr marL="342900" lvl="0" indent="-342900">
              <a:buFont typeface="+mj-lt"/>
              <a:buAutoNum type="arabicParenR"/>
            </a:pPr>
            <a:r>
              <a:rPr lang="en-US" sz="1400" dirty="0" smtClean="0"/>
              <a:t>Do </a:t>
            </a:r>
            <a:r>
              <a:rPr lang="en-US" sz="1400" dirty="0"/>
              <a:t>not fix the beams to the walls. Plastic slats always have a small movement due to expansion or contraction depending on temperature changes</a:t>
            </a:r>
            <a:r>
              <a:rPr lang="en-US" sz="1400" dirty="0" smtClean="0"/>
              <a:t>.</a:t>
            </a:r>
            <a:br>
              <a:rPr lang="en-US" sz="1400" dirty="0" smtClean="0"/>
            </a:br>
            <a:endParaRPr lang="en-US" sz="1400" dirty="0"/>
          </a:p>
          <a:p>
            <a:pPr marL="342900" lvl="0" indent="-342900">
              <a:buFont typeface="+mj-lt"/>
              <a:buAutoNum type="arabicParenR"/>
            </a:pPr>
            <a:r>
              <a:rPr lang="en-US" sz="1400" dirty="0" smtClean="0"/>
              <a:t>Please fix </a:t>
            </a:r>
            <a:r>
              <a:rPr lang="en-US" sz="1400" dirty="0"/>
              <a:t>other material to the flooring only by using </a:t>
            </a:r>
            <a:r>
              <a:rPr lang="en-US" sz="1400" dirty="0" smtClean="0"/>
              <a:t>MIK’s </a:t>
            </a:r>
            <a:r>
              <a:rPr lang="en-US" sz="1400" dirty="0"/>
              <a:t>special floor </a:t>
            </a:r>
            <a:r>
              <a:rPr lang="en-US" sz="1400" dirty="0" smtClean="0"/>
              <a:t>anchors.</a:t>
            </a:r>
            <a:br>
              <a:rPr lang="en-US" sz="1400" dirty="0" smtClean="0"/>
            </a:br>
            <a:endParaRPr lang="en-US" sz="1400" dirty="0"/>
          </a:p>
          <a:p>
            <a:pPr marL="342900" lvl="0" indent="-342900">
              <a:buFont typeface="+mj-lt"/>
              <a:buAutoNum type="arabicParenR"/>
            </a:pPr>
            <a:r>
              <a:rPr lang="en-US" sz="1400" dirty="0" smtClean="0"/>
              <a:t>Farrowing </a:t>
            </a:r>
            <a:r>
              <a:rPr lang="en-US" sz="1400" dirty="0"/>
              <a:t>crates should </a:t>
            </a:r>
            <a:r>
              <a:rPr lang="en-US" sz="1400" dirty="0" smtClean="0"/>
              <a:t>be </a:t>
            </a:r>
            <a:r>
              <a:rPr lang="en-US" sz="1400" dirty="0"/>
              <a:t>fixed only to the supporting beams. Only use special anchors that have a flat contact side to the beams, otherwise beams could get damaged.</a:t>
            </a:r>
          </a:p>
          <a:p>
            <a:pPr marL="342900" lvl="0" indent="-342900">
              <a:buFont typeface="+mj-lt"/>
              <a:buAutoNum type="arabicParenR"/>
            </a:pPr>
            <a:endParaRPr lang="de-DE" dirty="0" smtClean="0"/>
          </a:p>
          <a:p>
            <a:pPr marL="342900" lvl="0" indent="-342900">
              <a:buFont typeface="+mj-lt"/>
              <a:buAutoNum type="arabicParenR"/>
            </a:pPr>
            <a:endParaRPr lang="en-US" dirty="0"/>
          </a:p>
        </p:txBody>
      </p:sp>
      <p:sp>
        <p:nvSpPr>
          <p:cNvPr id="4" name="Textfeld 3"/>
          <p:cNvSpPr txBox="1"/>
          <p:nvPr/>
        </p:nvSpPr>
        <p:spPr>
          <a:xfrm>
            <a:off x="6208366" y="99113"/>
            <a:ext cx="562149" cy="246221"/>
          </a:xfrm>
          <a:prstGeom prst="rect">
            <a:avLst/>
          </a:prstGeom>
          <a:noFill/>
        </p:spPr>
        <p:txBody>
          <a:bodyPr wrap="square" rtlCol="0">
            <a:spAutoFit/>
          </a:bodyPr>
          <a:lstStyle/>
          <a:p>
            <a:r>
              <a:rPr lang="de-DE" sz="1000" dirty="0" smtClean="0"/>
              <a:t>Page 2</a:t>
            </a:r>
            <a:endParaRPr lang="de-DE" sz="1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2"/>
            <a:ext cx="1462749" cy="6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746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135" y="1228953"/>
            <a:ext cx="2735016" cy="1830879"/>
          </a:xfrm>
          <a:prstGeom prst="rect">
            <a:avLst/>
          </a:prstGeom>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0763" y="1232853"/>
            <a:ext cx="2752945" cy="1842881"/>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135" y="3893249"/>
            <a:ext cx="2735016" cy="1830879"/>
          </a:xfrm>
          <a:prstGeom prst="rect">
            <a:avLst/>
          </a:prstGeom>
        </p:spPr>
      </p:pic>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0763" y="3897149"/>
            <a:ext cx="2752945" cy="1842881"/>
          </a:xfrm>
          <a:prstGeom prst="rect">
            <a:avLst/>
          </a:prstGeom>
        </p:spPr>
      </p:pic>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087" y="6413529"/>
            <a:ext cx="2735016" cy="1830879"/>
          </a:xfrm>
          <a:prstGeom prst="rect">
            <a:avLst/>
          </a:prstGeom>
        </p:spPr>
      </p:pic>
      <p:pic>
        <p:nvPicPr>
          <p:cNvPr id="13" name="Grafik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32812" y="6401527"/>
            <a:ext cx="2752945" cy="1842881"/>
          </a:xfrm>
          <a:prstGeom prst="rect">
            <a:avLst/>
          </a:prstGeom>
        </p:spPr>
      </p:pic>
      <p:sp>
        <p:nvSpPr>
          <p:cNvPr id="2" name="Textfeld 1"/>
          <p:cNvSpPr txBox="1"/>
          <p:nvPr/>
        </p:nvSpPr>
        <p:spPr>
          <a:xfrm>
            <a:off x="484623" y="982633"/>
            <a:ext cx="864096" cy="276999"/>
          </a:xfrm>
          <a:prstGeom prst="rect">
            <a:avLst/>
          </a:prstGeom>
          <a:noFill/>
        </p:spPr>
        <p:txBody>
          <a:bodyPr wrap="square" rtlCol="0">
            <a:spAutoFit/>
          </a:bodyPr>
          <a:lstStyle/>
          <a:p>
            <a:r>
              <a:rPr lang="de-DE" sz="1200" b="1" dirty="0" smtClean="0"/>
              <a:t>Picture 1</a:t>
            </a:r>
            <a:endParaRPr lang="de-DE" sz="1200" b="1" dirty="0"/>
          </a:p>
        </p:txBody>
      </p:sp>
      <p:sp>
        <p:nvSpPr>
          <p:cNvPr id="11" name="Textfeld 10"/>
          <p:cNvSpPr txBox="1"/>
          <p:nvPr/>
        </p:nvSpPr>
        <p:spPr>
          <a:xfrm>
            <a:off x="3445351" y="982633"/>
            <a:ext cx="864096" cy="276999"/>
          </a:xfrm>
          <a:prstGeom prst="rect">
            <a:avLst/>
          </a:prstGeom>
          <a:noFill/>
        </p:spPr>
        <p:txBody>
          <a:bodyPr wrap="square" rtlCol="0">
            <a:spAutoFit/>
          </a:bodyPr>
          <a:lstStyle/>
          <a:p>
            <a:r>
              <a:rPr lang="de-DE" sz="1200" b="1" dirty="0" smtClean="0"/>
              <a:t>Picture 2</a:t>
            </a:r>
            <a:endParaRPr lang="de-DE" sz="1200" b="1" dirty="0"/>
          </a:p>
        </p:txBody>
      </p:sp>
      <p:sp>
        <p:nvSpPr>
          <p:cNvPr id="12" name="Textfeld 11"/>
          <p:cNvSpPr txBox="1"/>
          <p:nvPr/>
        </p:nvSpPr>
        <p:spPr>
          <a:xfrm>
            <a:off x="476672" y="3646929"/>
            <a:ext cx="864096" cy="276999"/>
          </a:xfrm>
          <a:prstGeom prst="rect">
            <a:avLst/>
          </a:prstGeom>
          <a:noFill/>
        </p:spPr>
        <p:txBody>
          <a:bodyPr wrap="square" rtlCol="0">
            <a:spAutoFit/>
          </a:bodyPr>
          <a:lstStyle/>
          <a:p>
            <a:r>
              <a:rPr lang="de-DE" sz="1200" b="1" dirty="0" smtClean="0"/>
              <a:t>Picture 3</a:t>
            </a:r>
            <a:endParaRPr lang="de-DE" sz="1200" b="1" dirty="0"/>
          </a:p>
        </p:txBody>
      </p:sp>
      <p:sp>
        <p:nvSpPr>
          <p:cNvPr id="14" name="Textfeld 13"/>
          <p:cNvSpPr txBox="1"/>
          <p:nvPr/>
        </p:nvSpPr>
        <p:spPr>
          <a:xfrm>
            <a:off x="3453302" y="3646929"/>
            <a:ext cx="864096" cy="276999"/>
          </a:xfrm>
          <a:prstGeom prst="rect">
            <a:avLst/>
          </a:prstGeom>
          <a:noFill/>
        </p:spPr>
        <p:txBody>
          <a:bodyPr wrap="square" rtlCol="0">
            <a:spAutoFit/>
          </a:bodyPr>
          <a:lstStyle/>
          <a:p>
            <a:r>
              <a:rPr lang="de-DE" sz="1200" b="1" dirty="0" smtClean="0"/>
              <a:t>Picture 4</a:t>
            </a:r>
            <a:endParaRPr lang="de-DE" sz="1200" b="1" dirty="0"/>
          </a:p>
        </p:txBody>
      </p:sp>
      <p:sp>
        <p:nvSpPr>
          <p:cNvPr id="15" name="Textfeld 14"/>
          <p:cNvSpPr txBox="1"/>
          <p:nvPr/>
        </p:nvSpPr>
        <p:spPr>
          <a:xfrm>
            <a:off x="476672" y="6167209"/>
            <a:ext cx="864096" cy="276999"/>
          </a:xfrm>
          <a:prstGeom prst="rect">
            <a:avLst/>
          </a:prstGeom>
          <a:noFill/>
        </p:spPr>
        <p:txBody>
          <a:bodyPr wrap="square" rtlCol="0">
            <a:spAutoFit/>
          </a:bodyPr>
          <a:lstStyle/>
          <a:p>
            <a:r>
              <a:rPr lang="de-DE" sz="1200" b="1" dirty="0" smtClean="0"/>
              <a:t>Picture 5</a:t>
            </a:r>
            <a:endParaRPr lang="de-DE" sz="1200" b="1" dirty="0"/>
          </a:p>
        </p:txBody>
      </p:sp>
      <p:sp>
        <p:nvSpPr>
          <p:cNvPr id="16" name="Textfeld 15"/>
          <p:cNvSpPr txBox="1"/>
          <p:nvPr/>
        </p:nvSpPr>
        <p:spPr>
          <a:xfrm>
            <a:off x="3445198" y="6167209"/>
            <a:ext cx="864096" cy="276999"/>
          </a:xfrm>
          <a:prstGeom prst="rect">
            <a:avLst/>
          </a:prstGeom>
          <a:noFill/>
        </p:spPr>
        <p:txBody>
          <a:bodyPr wrap="square" rtlCol="0">
            <a:spAutoFit/>
          </a:bodyPr>
          <a:lstStyle/>
          <a:p>
            <a:r>
              <a:rPr lang="de-DE" sz="1200" b="1" dirty="0" smtClean="0"/>
              <a:t>Picture 6</a:t>
            </a:r>
            <a:endParaRPr lang="de-DE" sz="1200" b="1" dirty="0"/>
          </a:p>
        </p:txBody>
      </p:sp>
      <p:sp>
        <p:nvSpPr>
          <p:cNvPr id="3" name="Textfeld 2"/>
          <p:cNvSpPr txBox="1"/>
          <p:nvPr/>
        </p:nvSpPr>
        <p:spPr>
          <a:xfrm>
            <a:off x="476672" y="3056057"/>
            <a:ext cx="2808312" cy="553998"/>
          </a:xfrm>
          <a:prstGeom prst="rect">
            <a:avLst/>
          </a:prstGeom>
          <a:noFill/>
        </p:spPr>
        <p:txBody>
          <a:bodyPr wrap="square" rtlCol="0">
            <a:spAutoFit/>
          </a:bodyPr>
          <a:lstStyle/>
          <a:p>
            <a:r>
              <a:rPr lang="en-US" sz="1000" dirty="0" smtClean="0"/>
              <a:t>Please make sure to have a minimum bedding surface of 5 </a:t>
            </a:r>
            <a:r>
              <a:rPr lang="en-US" sz="1000" dirty="0" err="1" smtClean="0"/>
              <a:t>cms</a:t>
            </a:r>
            <a:r>
              <a:rPr lang="en-US" sz="1000" dirty="0" smtClean="0"/>
              <a:t> or 2“! Here is where the strength is getting transmitted to the basic structure!</a:t>
            </a:r>
            <a:endParaRPr lang="en-US" sz="1000" dirty="0"/>
          </a:p>
        </p:txBody>
      </p:sp>
      <p:sp>
        <p:nvSpPr>
          <p:cNvPr id="4" name="Textfeld 3"/>
          <p:cNvSpPr txBox="1"/>
          <p:nvPr/>
        </p:nvSpPr>
        <p:spPr>
          <a:xfrm>
            <a:off x="3445350" y="3050540"/>
            <a:ext cx="2968969" cy="553998"/>
          </a:xfrm>
          <a:prstGeom prst="rect">
            <a:avLst/>
          </a:prstGeom>
          <a:noFill/>
        </p:spPr>
        <p:txBody>
          <a:bodyPr wrap="square" rtlCol="0">
            <a:spAutoFit/>
          </a:bodyPr>
          <a:lstStyle/>
          <a:p>
            <a:r>
              <a:rPr lang="en-US" sz="1000" dirty="0"/>
              <a:t>It is absolutely necessary to always use DUO </a:t>
            </a:r>
            <a:r>
              <a:rPr lang="en-US" sz="1000" dirty="0" smtClean="0"/>
              <a:t>Protect. This </a:t>
            </a:r>
            <a:r>
              <a:rPr lang="en-US" sz="1000" dirty="0"/>
              <a:t>is to avoid damage of the supporting beam </a:t>
            </a:r>
            <a:r>
              <a:rPr lang="en-US" sz="1000" dirty="0" smtClean="0"/>
              <a:t>by rough concrete.</a:t>
            </a:r>
            <a:endParaRPr lang="en-US" sz="1000" dirty="0"/>
          </a:p>
        </p:txBody>
      </p:sp>
      <p:sp>
        <p:nvSpPr>
          <p:cNvPr id="5" name="Textfeld 4"/>
          <p:cNvSpPr txBox="1"/>
          <p:nvPr/>
        </p:nvSpPr>
        <p:spPr>
          <a:xfrm>
            <a:off x="460321" y="5684058"/>
            <a:ext cx="2952328" cy="400110"/>
          </a:xfrm>
          <a:prstGeom prst="rect">
            <a:avLst/>
          </a:prstGeom>
          <a:noFill/>
        </p:spPr>
        <p:txBody>
          <a:bodyPr wrap="square" rtlCol="0">
            <a:spAutoFit/>
          </a:bodyPr>
          <a:lstStyle/>
          <a:p>
            <a:r>
              <a:rPr lang="en-US" sz="1000" dirty="0"/>
              <a:t>A</a:t>
            </a:r>
            <a:r>
              <a:rPr lang="en-US" sz="1000" dirty="0" smtClean="0"/>
              <a:t>ssemble DUO </a:t>
            </a:r>
            <a:r>
              <a:rPr lang="en-US" sz="1000" dirty="0"/>
              <a:t>Protect straight on the beam end and hammer on it </a:t>
            </a:r>
            <a:r>
              <a:rPr lang="en-US" sz="1000" dirty="0" smtClean="0"/>
              <a:t>carefully </a:t>
            </a:r>
            <a:r>
              <a:rPr lang="en-US" sz="1000" dirty="0"/>
              <a:t>until it fits perfectly</a:t>
            </a:r>
            <a:r>
              <a:rPr lang="de-DE" sz="1000" dirty="0" smtClean="0"/>
              <a:t>.</a:t>
            </a:r>
            <a:endParaRPr lang="de-DE" sz="1000" dirty="0"/>
          </a:p>
        </p:txBody>
      </p:sp>
      <p:sp>
        <p:nvSpPr>
          <p:cNvPr id="17" name="Textfeld 16"/>
          <p:cNvSpPr txBox="1"/>
          <p:nvPr/>
        </p:nvSpPr>
        <p:spPr>
          <a:xfrm>
            <a:off x="3445351" y="5693931"/>
            <a:ext cx="2752945" cy="246221"/>
          </a:xfrm>
          <a:prstGeom prst="rect">
            <a:avLst/>
          </a:prstGeom>
          <a:noFill/>
        </p:spPr>
        <p:txBody>
          <a:bodyPr wrap="square" rtlCol="0">
            <a:spAutoFit/>
          </a:bodyPr>
          <a:lstStyle/>
          <a:p>
            <a:r>
              <a:rPr lang="de-DE" sz="1000" dirty="0" smtClean="0"/>
              <a:t>......</a:t>
            </a:r>
            <a:r>
              <a:rPr lang="de-DE" sz="1000" dirty="0" err="1" smtClean="0"/>
              <a:t>done</a:t>
            </a:r>
            <a:r>
              <a:rPr lang="de-DE" sz="1000" dirty="0" smtClean="0"/>
              <a:t>! </a:t>
            </a:r>
            <a:r>
              <a:rPr lang="de-DE" sz="1000" dirty="0" err="1" smtClean="0"/>
              <a:t>Perfect</a:t>
            </a:r>
            <a:r>
              <a:rPr lang="de-DE" sz="1000" dirty="0" smtClean="0"/>
              <a:t> </a:t>
            </a:r>
            <a:r>
              <a:rPr lang="de-DE" sz="1000" dirty="0" err="1" smtClean="0"/>
              <a:t>result</a:t>
            </a:r>
            <a:r>
              <a:rPr lang="de-DE" sz="1000" dirty="0" smtClean="0"/>
              <a:t>.</a:t>
            </a:r>
            <a:endParaRPr lang="de-DE" sz="1000" dirty="0"/>
          </a:p>
        </p:txBody>
      </p:sp>
      <p:sp>
        <p:nvSpPr>
          <p:cNvPr id="18" name="Textfeld 17"/>
          <p:cNvSpPr txBox="1"/>
          <p:nvPr/>
        </p:nvSpPr>
        <p:spPr>
          <a:xfrm>
            <a:off x="476672" y="8244408"/>
            <a:ext cx="2880320" cy="861774"/>
          </a:xfrm>
          <a:prstGeom prst="rect">
            <a:avLst/>
          </a:prstGeom>
          <a:noFill/>
        </p:spPr>
        <p:txBody>
          <a:bodyPr wrap="square" rtlCol="0">
            <a:spAutoFit/>
          </a:bodyPr>
          <a:lstStyle/>
          <a:p>
            <a:r>
              <a:rPr lang="en-US" sz="1000" dirty="0">
                <a:latin typeface="Calibri" panose="020F0502020204030204" pitchFamily="34" charset="0"/>
                <a:cs typeface="Arial" pitchFamily="34" charset="0"/>
              </a:rPr>
              <a:t>Pay attention to the total construction height of the </a:t>
            </a:r>
            <a:r>
              <a:rPr lang="en-US" sz="1000" dirty="0" smtClean="0">
                <a:latin typeface="Calibri" panose="020F0502020204030204" pitchFamily="34" charset="0"/>
                <a:cs typeface="Arial" pitchFamily="34" charset="0"/>
              </a:rPr>
              <a:t>DUO </a:t>
            </a:r>
            <a:r>
              <a:rPr lang="en-US" sz="1000" dirty="0">
                <a:latin typeface="Calibri" panose="020F0502020204030204" pitchFamily="34" charset="0"/>
                <a:cs typeface="Arial" pitchFamily="34" charset="0"/>
              </a:rPr>
              <a:t>beams, DUO Protect and the flooring. The surface of the flooring should always be 5 </a:t>
            </a:r>
            <a:r>
              <a:rPr lang="en-US" sz="1000" dirty="0" smtClean="0">
                <a:latin typeface="Calibri" panose="020F0502020204030204" pitchFamily="34" charset="0"/>
                <a:cs typeface="Arial" pitchFamily="34" charset="0"/>
              </a:rPr>
              <a:t>mms </a:t>
            </a:r>
            <a:r>
              <a:rPr lang="en-US" sz="1000" dirty="0">
                <a:latin typeface="Calibri" panose="020F0502020204030204" pitchFamily="34" charset="0"/>
                <a:cs typeface="Arial" pitchFamily="34" charset="0"/>
              </a:rPr>
              <a:t>beneath the level of the concrete walkways or surfaces.</a:t>
            </a:r>
          </a:p>
        </p:txBody>
      </p:sp>
      <p:sp>
        <p:nvSpPr>
          <p:cNvPr id="19" name="Textfeld 18"/>
          <p:cNvSpPr txBox="1"/>
          <p:nvPr/>
        </p:nvSpPr>
        <p:spPr>
          <a:xfrm>
            <a:off x="3437247" y="8240633"/>
            <a:ext cx="2761049" cy="553998"/>
          </a:xfrm>
          <a:prstGeom prst="rect">
            <a:avLst/>
          </a:prstGeom>
          <a:noFill/>
        </p:spPr>
        <p:txBody>
          <a:bodyPr wrap="square" rtlCol="0">
            <a:spAutoFit/>
          </a:bodyPr>
          <a:lstStyle/>
          <a:p>
            <a:r>
              <a:rPr lang="en-US" sz="1000" dirty="0" smtClean="0"/>
              <a:t>This is important especially where animals have access to such crossovers, due to the danger they can lift up the flooring!</a:t>
            </a:r>
            <a:endParaRPr lang="en-US" sz="1000" dirty="0"/>
          </a:p>
        </p:txBody>
      </p:sp>
      <p:sp>
        <p:nvSpPr>
          <p:cNvPr id="20" name="Textfeld 19"/>
          <p:cNvSpPr txBox="1"/>
          <p:nvPr/>
        </p:nvSpPr>
        <p:spPr>
          <a:xfrm>
            <a:off x="438414" y="613301"/>
            <a:ext cx="5777281" cy="369332"/>
          </a:xfrm>
          <a:prstGeom prst="rect">
            <a:avLst/>
          </a:prstGeom>
          <a:noFill/>
        </p:spPr>
        <p:txBody>
          <a:bodyPr wrap="square" rtlCol="0">
            <a:spAutoFit/>
          </a:bodyPr>
          <a:lstStyle/>
          <a:p>
            <a:r>
              <a:rPr lang="de-DE" dirty="0" smtClean="0"/>
              <a:t>	</a:t>
            </a:r>
            <a:r>
              <a:rPr lang="de-DE" b="1" dirty="0" smtClean="0"/>
              <a:t>MIK DUO	</a:t>
            </a:r>
            <a:r>
              <a:rPr lang="de-DE" b="1" dirty="0"/>
              <a:t> </a:t>
            </a:r>
            <a:r>
              <a:rPr lang="de-DE" b="1" dirty="0" smtClean="0"/>
              <a:t>- </a:t>
            </a:r>
            <a:r>
              <a:rPr lang="de-DE" b="1" dirty="0" err="1" smtClean="0"/>
              <a:t>Bedding</a:t>
            </a:r>
            <a:r>
              <a:rPr lang="de-DE" b="1" dirty="0" smtClean="0"/>
              <a:t> </a:t>
            </a:r>
            <a:r>
              <a:rPr lang="de-DE" b="1" dirty="0" err="1" smtClean="0"/>
              <a:t>and</a:t>
            </a:r>
            <a:r>
              <a:rPr lang="de-DE" b="1" dirty="0" smtClean="0"/>
              <a:t> </a:t>
            </a:r>
            <a:r>
              <a:rPr lang="de-DE" b="1" dirty="0" err="1" smtClean="0"/>
              <a:t>construction</a:t>
            </a:r>
            <a:r>
              <a:rPr lang="de-DE" b="1" dirty="0" smtClean="0"/>
              <a:t> </a:t>
            </a:r>
            <a:r>
              <a:rPr lang="de-DE" b="1" dirty="0" err="1" smtClean="0"/>
              <a:t>height</a:t>
            </a:r>
            <a:endParaRPr lang="de-DE" b="1" dirty="0"/>
          </a:p>
        </p:txBody>
      </p:sp>
      <p:sp>
        <p:nvSpPr>
          <p:cNvPr id="21" name="Rectangle 1"/>
          <p:cNvSpPr>
            <a:spLocks noChangeArrowheads="1"/>
          </p:cNvSpPr>
          <p:nvPr/>
        </p:nvSpPr>
        <p:spPr bwMode="auto">
          <a:xfrm>
            <a:off x="1883826" y="97538"/>
            <a:ext cx="282000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Times New Roman" pitchFamily="18" charset="0"/>
              </a:rPr>
              <a:t>Handling and installation manual for MIK flooring</a:t>
            </a:r>
            <a:endParaRPr kumimoji="0" lang="en-US" sz="1000" b="0" i="0" u="none" strike="noStrike" cap="none" normalizeH="0" baseline="0" dirty="0" smtClean="0">
              <a:ln>
                <a:noFill/>
              </a:ln>
              <a:solidFill>
                <a:schemeClr val="tx1"/>
              </a:solidFill>
              <a:effectLst/>
              <a:latin typeface="Calibri" panose="020F0502020204030204" pitchFamily="34" charset="0"/>
              <a:cs typeface="Arial" pitchFamily="34" charset="0"/>
            </a:endParaRPr>
          </a:p>
        </p:txBody>
      </p:sp>
      <p:sp>
        <p:nvSpPr>
          <p:cNvPr id="23" name="Textfeld 22"/>
          <p:cNvSpPr txBox="1"/>
          <p:nvPr/>
        </p:nvSpPr>
        <p:spPr>
          <a:xfrm>
            <a:off x="6208365" y="97539"/>
            <a:ext cx="562149" cy="246221"/>
          </a:xfrm>
          <a:prstGeom prst="rect">
            <a:avLst/>
          </a:prstGeom>
          <a:noFill/>
        </p:spPr>
        <p:txBody>
          <a:bodyPr wrap="square" rtlCol="0">
            <a:spAutoFit/>
          </a:bodyPr>
          <a:lstStyle/>
          <a:p>
            <a:r>
              <a:rPr lang="de-DE" sz="1000" dirty="0" smtClean="0"/>
              <a:t>Page 3</a:t>
            </a:r>
            <a:endParaRPr lang="de-DE" sz="1000" dirty="0"/>
          </a:p>
        </p:txBody>
      </p:sp>
      <p:pic>
        <p:nvPicPr>
          <p:cNvPr id="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3" y="4762"/>
            <a:ext cx="1462749" cy="6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222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411167" y="95415"/>
            <a:ext cx="5774555" cy="246221"/>
          </a:xfrm>
          <a:prstGeom prst="rect">
            <a:avLst/>
          </a:prstGeom>
        </p:spPr>
        <p:txBody>
          <a:bodyPr wrap="square">
            <a:spAutoFit/>
          </a:bodyPr>
          <a:lstStyle/>
          <a:p>
            <a:pPr lvl="0" algn="ctr" fontAlgn="base">
              <a:spcBef>
                <a:spcPct val="0"/>
              </a:spcBef>
              <a:spcAft>
                <a:spcPct val="0"/>
              </a:spcAft>
            </a:pPr>
            <a:r>
              <a:rPr lang="en-US" sz="1000" b="1" dirty="0">
                <a:latin typeface="Calibri" panose="020F0502020204030204" pitchFamily="34" charset="0"/>
                <a:ea typeface="Times New Roman" pitchFamily="18" charset="0"/>
                <a:cs typeface="Times New Roman" pitchFamily="18" charset="0"/>
              </a:rPr>
              <a:t>Handling and </a:t>
            </a:r>
            <a:r>
              <a:rPr lang="en-US" sz="1000" b="1" dirty="0" smtClean="0">
                <a:latin typeface="Calibri" panose="020F0502020204030204" pitchFamily="34" charset="0"/>
                <a:ea typeface="Times New Roman" pitchFamily="18" charset="0"/>
                <a:cs typeface="Times New Roman" pitchFamily="18" charset="0"/>
              </a:rPr>
              <a:t>installation manual </a:t>
            </a:r>
            <a:r>
              <a:rPr lang="en-US" sz="1000" b="1" dirty="0">
                <a:latin typeface="Calibri" panose="020F0502020204030204" pitchFamily="34" charset="0"/>
                <a:ea typeface="Times New Roman" pitchFamily="18" charset="0"/>
                <a:cs typeface="Times New Roman" pitchFamily="18" charset="0"/>
              </a:rPr>
              <a:t>for MIK flooring</a:t>
            </a:r>
            <a:endParaRPr lang="en-US" sz="1000" dirty="0">
              <a:latin typeface="Calibri" panose="020F0502020204030204" pitchFamily="34" charset="0"/>
              <a:cs typeface="Arial" pitchFamily="34" charset="0"/>
            </a:endParaRPr>
          </a:p>
        </p:txBody>
      </p:sp>
      <p:sp>
        <p:nvSpPr>
          <p:cNvPr id="7" name="Textfeld 6"/>
          <p:cNvSpPr txBox="1"/>
          <p:nvPr/>
        </p:nvSpPr>
        <p:spPr>
          <a:xfrm>
            <a:off x="6208369" y="89587"/>
            <a:ext cx="562149" cy="246221"/>
          </a:xfrm>
          <a:prstGeom prst="rect">
            <a:avLst/>
          </a:prstGeom>
          <a:noFill/>
        </p:spPr>
        <p:txBody>
          <a:bodyPr wrap="square" rtlCol="0">
            <a:spAutoFit/>
          </a:bodyPr>
          <a:lstStyle/>
          <a:p>
            <a:r>
              <a:rPr lang="de-DE" sz="1000" dirty="0" smtClean="0"/>
              <a:t>Page 4</a:t>
            </a:r>
            <a:endParaRPr lang="de-DE" sz="1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48" y="827584"/>
            <a:ext cx="6047564" cy="741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2"/>
            <a:ext cx="1462749" cy="6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411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msterdam\home$\lindemann\Desktop\Installation example for DUO beams_0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417" y="0"/>
            <a:ext cx="6465165" cy="8820472"/>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6208366" y="89588"/>
            <a:ext cx="562149" cy="246221"/>
          </a:xfrm>
          <a:prstGeom prst="rect">
            <a:avLst/>
          </a:prstGeom>
          <a:noFill/>
        </p:spPr>
        <p:txBody>
          <a:bodyPr wrap="square" rtlCol="0">
            <a:spAutoFit/>
          </a:bodyPr>
          <a:lstStyle/>
          <a:p>
            <a:r>
              <a:rPr lang="de-DE" sz="1000" dirty="0" smtClean="0"/>
              <a:t>Page 5</a:t>
            </a:r>
            <a:endParaRPr lang="de-DE" sz="1000" dirty="0"/>
          </a:p>
        </p:txBody>
      </p:sp>
      <p:sp>
        <p:nvSpPr>
          <p:cNvPr id="5" name="Rechteck 4"/>
          <p:cNvSpPr/>
          <p:nvPr/>
        </p:nvSpPr>
        <p:spPr>
          <a:xfrm>
            <a:off x="411716" y="100162"/>
            <a:ext cx="5774555" cy="246221"/>
          </a:xfrm>
          <a:prstGeom prst="rect">
            <a:avLst/>
          </a:prstGeom>
        </p:spPr>
        <p:txBody>
          <a:bodyPr wrap="square">
            <a:spAutoFit/>
          </a:bodyPr>
          <a:lstStyle/>
          <a:p>
            <a:pPr lvl="0" algn="ctr" fontAlgn="base">
              <a:spcBef>
                <a:spcPct val="0"/>
              </a:spcBef>
              <a:spcAft>
                <a:spcPct val="0"/>
              </a:spcAft>
            </a:pPr>
            <a:r>
              <a:rPr lang="en-US" sz="1000" b="1" dirty="0">
                <a:latin typeface="Calibri" panose="020F0502020204030204" pitchFamily="34" charset="0"/>
                <a:ea typeface="Times New Roman" pitchFamily="18" charset="0"/>
                <a:cs typeface="Times New Roman" pitchFamily="18" charset="0"/>
              </a:rPr>
              <a:t>Handling and installation manual for MIK flooring</a:t>
            </a:r>
            <a:endParaRPr lang="en-US" sz="1000" dirty="0">
              <a:latin typeface="Calibri" panose="020F0502020204030204" pitchFamily="34" charset="0"/>
              <a:cs typeface="Arial" pitchFamily="34" charset="0"/>
            </a:endParaRPr>
          </a:p>
        </p:txBody>
      </p:sp>
      <p:sp>
        <p:nvSpPr>
          <p:cNvPr id="7" name="Rechteck 6"/>
          <p:cNvSpPr/>
          <p:nvPr/>
        </p:nvSpPr>
        <p:spPr>
          <a:xfrm>
            <a:off x="6525344" y="4211960"/>
            <a:ext cx="260506" cy="345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2"/>
            <a:ext cx="1462749" cy="6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693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608" y="1272846"/>
            <a:ext cx="5577101" cy="3731202"/>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1362" y="5861002"/>
            <a:ext cx="2592288" cy="1735334"/>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451" y="5861003"/>
            <a:ext cx="2592288" cy="1735334"/>
          </a:xfrm>
          <a:prstGeom prst="rect">
            <a:avLst/>
          </a:prstGeom>
        </p:spPr>
      </p:pic>
      <p:sp>
        <p:nvSpPr>
          <p:cNvPr id="3" name="Textfeld 2"/>
          <p:cNvSpPr txBox="1"/>
          <p:nvPr/>
        </p:nvSpPr>
        <p:spPr>
          <a:xfrm>
            <a:off x="2243281" y="4381885"/>
            <a:ext cx="792088" cy="276999"/>
          </a:xfrm>
          <a:prstGeom prst="rect">
            <a:avLst/>
          </a:prstGeom>
          <a:noFill/>
        </p:spPr>
        <p:txBody>
          <a:bodyPr wrap="square" rtlCol="0">
            <a:spAutoFit/>
          </a:bodyPr>
          <a:lstStyle/>
          <a:p>
            <a:r>
              <a:rPr lang="de-DE" sz="1200" dirty="0" err="1">
                <a:cs typeface="Arial" pitchFamily="34" charset="0"/>
              </a:rPr>
              <a:t>Jigsaw</a:t>
            </a:r>
            <a:endParaRPr lang="de-DE" sz="1200" dirty="0">
              <a:cs typeface="Arial" pitchFamily="34" charset="0"/>
            </a:endParaRPr>
          </a:p>
        </p:txBody>
      </p:sp>
      <p:sp>
        <p:nvSpPr>
          <p:cNvPr id="7" name="Textfeld 6"/>
          <p:cNvSpPr txBox="1"/>
          <p:nvPr/>
        </p:nvSpPr>
        <p:spPr>
          <a:xfrm>
            <a:off x="2954212" y="4181763"/>
            <a:ext cx="1485530" cy="276999"/>
          </a:xfrm>
          <a:prstGeom prst="rect">
            <a:avLst/>
          </a:prstGeom>
          <a:noFill/>
        </p:spPr>
        <p:txBody>
          <a:bodyPr wrap="square" rtlCol="0">
            <a:spAutoFit/>
          </a:bodyPr>
          <a:lstStyle/>
          <a:p>
            <a:r>
              <a:rPr lang="de-DE" sz="1200" dirty="0" smtClean="0">
                <a:latin typeface="Calibri" panose="020F0502020204030204" pitchFamily="34" charset="0"/>
                <a:cs typeface="Arial" pitchFamily="34" charset="0"/>
              </a:rPr>
              <a:t>Rubber </a:t>
            </a:r>
            <a:r>
              <a:rPr lang="de-DE" sz="1200" dirty="0" err="1" smtClean="0">
                <a:latin typeface="Calibri" panose="020F0502020204030204" pitchFamily="34" charset="0"/>
                <a:cs typeface="Arial" pitchFamily="34" charset="0"/>
              </a:rPr>
              <a:t>hammer</a:t>
            </a:r>
            <a:endParaRPr lang="de-DE" sz="1200" dirty="0">
              <a:latin typeface="Calibri" panose="020F0502020204030204" pitchFamily="34" charset="0"/>
              <a:cs typeface="Arial" pitchFamily="34" charset="0"/>
            </a:endParaRPr>
          </a:p>
        </p:txBody>
      </p:sp>
      <p:sp>
        <p:nvSpPr>
          <p:cNvPr id="9" name="Textfeld 8"/>
          <p:cNvSpPr txBox="1"/>
          <p:nvPr/>
        </p:nvSpPr>
        <p:spPr>
          <a:xfrm>
            <a:off x="4077072" y="3893731"/>
            <a:ext cx="1008112" cy="276999"/>
          </a:xfrm>
          <a:prstGeom prst="rect">
            <a:avLst/>
          </a:prstGeom>
          <a:noFill/>
        </p:spPr>
        <p:txBody>
          <a:bodyPr wrap="square" rtlCol="0">
            <a:spAutoFit/>
          </a:bodyPr>
          <a:lstStyle/>
          <a:p>
            <a:r>
              <a:rPr lang="de-DE" sz="1200" dirty="0" err="1" smtClean="0">
                <a:cs typeface="Arial" pitchFamily="34" charset="0"/>
              </a:rPr>
              <a:t>Folding</a:t>
            </a:r>
            <a:r>
              <a:rPr lang="de-DE" sz="1200" dirty="0" smtClean="0">
                <a:cs typeface="Arial" pitchFamily="34" charset="0"/>
              </a:rPr>
              <a:t> </a:t>
            </a:r>
            <a:r>
              <a:rPr lang="de-DE" sz="1200" dirty="0" err="1" smtClean="0">
                <a:cs typeface="Arial" pitchFamily="34" charset="0"/>
              </a:rPr>
              <a:t>ruler</a:t>
            </a:r>
            <a:endParaRPr lang="de-DE" sz="1200" dirty="0">
              <a:cs typeface="Arial" pitchFamily="34" charset="0"/>
            </a:endParaRPr>
          </a:p>
        </p:txBody>
      </p:sp>
      <p:sp>
        <p:nvSpPr>
          <p:cNvPr id="10" name="Textfeld 9"/>
          <p:cNvSpPr txBox="1"/>
          <p:nvPr/>
        </p:nvSpPr>
        <p:spPr>
          <a:xfrm>
            <a:off x="5093135" y="3605699"/>
            <a:ext cx="720080" cy="276999"/>
          </a:xfrm>
          <a:prstGeom prst="rect">
            <a:avLst/>
          </a:prstGeom>
          <a:noFill/>
        </p:spPr>
        <p:txBody>
          <a:bodyPr wrap="square" rtlCol="0">
            <a:spAutoFit/>
          </a:bodyPr>
          <a:lstStyle/>
          <a:p>
            <a:r>
              <a:rPr lang="de-DE" sz="1200" dirty="0" smtClean="0">
                <a:cs typeface="Arial" pitchFamily="34" charset="0"/>
              </a:rPr>
              <a:t>Marker</a:t>
            </a:r>
            <a:endParaRPr lang="de-DE" sz="1200" dirty="0">
              <a:cs typeface="Arial" pitchFamily="34" charset="0"/>
            </a:endParaRPr>
          </a:p>
        </p:txBody>
      </p:sp>
      <p:sp>
        <p:nvSpPr>
          <p:cNvPr id="5" name="Textfeld 4"/>
          <p:cNvSpPr txBox="1"/>
          <p:nvPr/>
        </p:nvSpPr>
        <p:spPr>
          <a:xfrm flipH="1">
            <a:off x="637038" y="5621706"/>
            <a:ext cx="864096" cy="276999"/>
          </a:xfrm>
          <a:prstGeom prst="rect">
            <a:avLst/>
          </a:prstGeom>
          <a:noFill/>
        </p:spPr>
        <p:txBody>
          <a:bodyPr wrap="square" rtlCol="0">
            <a:spAutoFit/>
          </a:bodyPr>
          <a:lstStyle/>
          <a:p>
            <a:r>
              <a:rPr lang="de-DE" sz="1200" b="1" dirty="0" smtClean="0">
                <a:latin typeface="Calibri" panose="020F0502020204030204" pitchFamily="34" charset="0"/>
                <a:cs typeface="Arial" pitchFamily="34" charset="0"/>
              </a:rPr>
              <a:t>Picture 1</a:t>
            </a:r>
            <a:endParaRPr lang="de-DE" sz="1200" b="1" dirty="0">
              <a:latin typeface="Calibri" panose="020F0502020204030204" pitchFamily="34" charset="0"/>
              <a:cs typeface="Arial" pitchFamily="34" charset="0"/>
            </a:endParaRPr>
          </a:p>
        </p:txBody>
      </p:sp>
      <p:sp>
        <p:nvSpPr>
          <p:cNvPr id="11" name="Textfeld 10"/>
          <p:cNvSpPr txBox="1"/>
          <p:nvPr/>
        </p:nvSpPr>
        <p:spPr>
          <a:xfrm>
            <a:off x="1397323" y="7596337"/>
            <a:ext cx="1800200" cy="276999"/>
          </a:xfrm>
          <a:prstGeom prst="rect">
            <a:avLst/>
          </a:prstGeom>
          <a:noFill/>
        </p:spPr>
        <p:txBody>
          <a:bodyPr wrap="square" rtlCol="0">
            <a:spAutoFit/>
          </a:bodyPr>
          <a:lstStyle/>
          <a:p>
            <a:r>
              <a:rPr lang="de-DE" sz="1200" dirty="0" err="1">
                <a:latin typeface="Calibri" panose="020F0502020204030204" pitchFamily="34" charset="0"/>
                <a:cs typeface="Arial" pitchFamily="34" charset="0"/>
              </a:rPr>
              <a:t>F</a:t>
            </a:r>
            <a:r>
              <a:rPr lang="de-DE" sz="1200" dirty="0" err="1" smtClean="0">
                <a:latin typeface="Calibri" panose="020F0502020204030204" pitchFamily="34" charset="0"/>
                <a:cs typeface="Arial" pitchFamily="34" charset="0"/>
              </a:rPr>
              <a:t>looring</a:t>
            </a:r>
            <a:r>
              <a:rPr lang="de-DE" sz="1200" dirty="0" smtClean="0">
                <a:latin typeface="Calibri" panose="020F0502020204030204" pitchFamily="34" charset="0"/>
                <a:cs typeface="Arial" pitchFamily="34" charset="0"/>
              </a:rPr>
              <a:t> top </a:t>
            </a:r>
            <a:r>
              <a:rPr lang="de-DE" sz="1200" dirty="0" err="1" smtClean="0">
                <a:latin typeface="Calibri" panose="020F0502020204030204" pitchFamily="34" charset="0"/>
                <a:cs typeface="Arial" pitchFamily="34" charset="0"/>
              </a:rPr>
              <a:t>side</a:t>
            </a:r>
            <a:endParaRPr lang="de-DE" sz="1200" dirty="0">
              <a:latin typeface="Calibri" panose="020F0502020204030204" pitchFamily="34" charset="0"/>
              <a:cs typeface="Arial" pitchFamily="34" charset="0"/>
            </a:endParaRPr>
          </a:p>
        </p:txBody>
      </p:sp>
      <p:sp>
        <p:nvSpPr>
          <p:cNvPr id="12" name="Textfeld 11"/>
          <p:cNvSpPr txBox="1"/>
          <p:nvPr/>
        </p:nvSpPr>
        <p:spPr>
          <a:xfrm flipH="1">
            <a:off x="3621852" y="5622732"/>
            <a:ext cx="864096" cy="276999"/>
          </a:xfrm>
          <a:prstGeom prst="rect">
            <a:avLst/>
          </a:prstGeom>
          <a:noFill/>
        </p:spPr>
        <p:txBody>
          <a:bodyPr wrap="square" rtlCol="0">
            <a:spAutoFit/>
          </a:bodyPr>
          <a:lstStyle/>
          <a:p>
            <a:r>
              <a:rPr lang="de-DE" sz="1200" b="1" dirty="0" smtClean="0">
                <a:cs typeface="Arial" pitchFamily="34" charset="0"/>
              </a:rPr>
              <a:t>Picture 2</a:t>
            </a:r>
            <a:endParaRPr lang="de-DE" sz="1200" b="1" dirty="0">
              <a:cs typeface="Arial" pitchFamily="34" charset="0"/>
            </a:endParaRPr>
          </a:p>
        </p:txBody>
      </p:sp>
      <p:sp>
        <p:nvSpPr>
          <p:cNvPr id="13" name="Textfeld 12"/>
          <p:cNvSpPr txBox="1"/>
          <p:nvPr/>
        </p:nvSpPr>
        <p:spPr>
          <a:xfrm>
            <a:off x="4261292" y="7596336"/>
            <a:ext cx="1800200" cy="276999"/>
          </a:xfrm>
          <a:prstGeom prst="rect">
            <a:avLst/>
          </a:prstGeom>
          <a:noFill/>
        </p:spPr>
        <p:txBody>
          <a:bodyPr wrap="square" rtlCol="0">
            <a:spAutoFit/>
          </a:bodyPr>
          <a:lstStyle/>
          <a:p>
            <a:r>
              <a:rPr lang="de-DE" sz="1200" dirty="0" err="1" smtClean="0">
                <a:latin typeface="Calibri" panose="020F0502020204030204" pitchFamily="34" charset="0"/>
                <a:cs typeface="Arial" pitchFamily="34" charset="0"/>
              </a:rPr>
              <a:t>Flooring</a:t>
            </a:r>
            <a:r>
              <a:rPr lang="de-DE" sz="1200" dirty="0" smtClean="0">
                <a:latin typeface="Calibri" panose="020F0502020204030204" pitchFamily="34" charset="0"/>
                <a:cs typeface="Arial" pitchFamily="34" charset="0"/>
              </a:rPr>
              <a:t> </a:t>
            </a:r>
            <a:r>
              <a:rPr lang="de-DE" sz="1200" dirty="0" err="1" smtClean="0">
                <a:latin typeface="Calibri" panose="020F0502020204030204" pitchFamily="34" charset="0"/>
                <a:cs typeface="Arial" pitchFamily="34" charset="0"/>
              </a:rPr>
              <a:t>bottom</a:t>
            </a:r>
            <a:r>
              <a:rPr lang="de-DE" sz="1200" dirty="0" smtClean="0">
                <a:latin typeface="Calibri" panose="020F0502020204030204" pitchFamily="34" charset="0"/>
                <a:cs typeface="Arial" pitchFamily="34" charset="0"/>
              </a:rPr>
              <a:t> </a:t>
            </a:r>
            <a:r>
              <a:rPr lang="de-DE" sz="1200" dirty="0" err="1" smtClean="0">
                <a:latin typeface="Calibri" panose="020F0502020204030204" pitchFamily="34" charset="0"/>
                <a:cs typeface="Arial" pitchFamily="34" charset="0"/>
              </a:rPr>
              <a:t>side</a:t>
            </a:r>
            <a:r>
              <a:rPr lang="de-DE" sz="1000" dirty="0" smtClean="0">
                <a:latin typeface="Calibri" panose="020F0502020204030204" pitchFamily="34" charset="0"/>
                <a:cs typeface="Arial" pitchFamily="34" charset="0"/>
              </a:rPr>
              <a:t>  </a:t>
            </a:r>
            <a:endParaRPr lang="de-DE" sz="1000" dirty="0">
              <a:latin typeface="Calibri" panose="020F0502020204030204" pitchFamily="34" charset="0"/>
              <a:cs typeface="Arial" pitchFamily="34" charset="0"/>
            </a:endParaRPr>
          </a:p>
        </p:txBody>
      </p:sp>
      <p:sp>
        <p:nvSpPr>
          <p:cNvPr id="14" name="Textfeld 13"/>
          <p:cNvSpPr txBox="1"/>
          <p:nvPr/>
        </p:nvSpPr>
        <p:spPr>
          <a:xfrm>
            <a:off x="748461" y="539552"/>
            <a:ext cx="5577101" cy="369332"/>
          </a:xfrm>
          <a:prstGeom prst="rect">
            <a:avLst/>
          </a:prstGeom>
          <a:noFill/>
        </p:spPr>
        <p:txBody>
          <a:bodyPr wrap="square" rtlCol="0">
            <a:spAutoFit/>
          </a:bodyPr>
          <a:lstStyle/>
          <a:p>
            <a:pPr algn="ctr"/>
            <a:r>
              <a:rPr lang="de-DE" b="1" u="sng" dirty="0" smtClean="0"/>
              <a:t>Guidelines </a:t>
            </a:r>
            <a:r>
              <a:rPr lang="de-DE" b="1" u="sng" dirty="0" err="1" smtClean="0"/>
              <a:t>for</a:t>
            </a:r>
            <a:r>
              <a:rPr lang="de-DE" b="1" u="sng" dirty="0" smtClean="0"/>
              <a:t> </a:t>
            </a:r>
            <a:r>
              <a:rPr lang="de-DE" b="1" u="sng" dirty="0" err="1" smtClean="0"/>
              <a:t>cutting</a:t>
            </a:r>
            <a:r>
              <a:rPr lang="de-DE" b="1" u="sng" dirty="0" smtClean="0"/>
              <a:t> MIK </a:t>
            </a:r>
            <a:r>
              <a:rPr lang="de-DE" b="1" u="sng" dirty="0" err="1" smtClean="0"/>
              <a:t>Flooring</a:t>
            </a:r>
            <a:endParaRPr lang="de-DE" b="1" u="sng" dirty="0"/>
          </a:p>
        </p:txBody>
      </p:sp>
      <p:sp>
        <p:nvSpPr>
          <p:cNvPr id="18" name="Textfeld 17"/>
          <p:cNvSpPr txBox="1"/>
          <p:nvPr/>
        </p:nvSpPr>
        <p:spPr>
          <a:xfrm>
            <a:off x="6211378" y="89588"/>
            <a:ext cx="562149" cy="246221"/>
          </a:xfrm>
          <a:prstGeom prst="rect">
            <a:avLst/>
          </a:prstGeom>
          <a:noFill/>
        </p:spPr>
        <p:txBody>
          <a:bodyPr wrap="square" rtlCol="0">
            <a:spAutoFit/>
          </a:bodyPr>
          <a:lstStyle/>
          <a:p>
            <a:r>
              <a:rPr lang="de-DE" sz="1000" dirty="0" smtClean="0"/>
              <a:t>Page 6</a:t>
            </a:r>
            <a:endParaRPr lang="de-DE" sz="1000" dirty="0"/>
          </a:p>
        </p:txBody>
      </p:sp>
      <p:sp>
        <p:nvSpPr>
          <p:cNvPr id="20" name="Rechteck 19"/>
          <p:cNvSpPr/>
          <p:nvPr/>
        </p:nvSpPr>
        <p:spPr>
          <a:xfrm>
            <a:off x="410169" y="100163"/>
            <a:ext cx="5774555" cy="246221"/>
          </a:xfrm>
          <a:prstGeom prst="rect">
            <a:avLst/>
          </a:prstGeom>
        </p:spPr>
        <p:txBody>
          <a:bodyPr wrap="square">
            <a:spAutoFit/>
          </a:bodyPr>
          <a:lstStyle/>
          <a:p>
            <a:pPr lvl="0" algn="ctr" fontAlgn="base">
              <a:spcBef>
                <a:spcPct val="0"/>
              </a:spcBef>
              <a:spcAft>
                <a:spcPct val="0"/>
              </a:spcAft>
            </a:pPr>
            <a:r>
              <a:rPr lang="en-US" sz="1000" b="1" dirty="0">
                <a:latin typeface="Calibri" panose="020F0502020204030204" pitchFamily="34" charset="0"/>
                <a:ea typeface="Times New Roman" pitchFamily="18" charset="0"/>
                <a:cs typeface="Times New Roman" pitchFamily="18" charset="0"/>
              </a:rPr>
              <a:t>Handling and installation manual for MIK flooring</a:t>
            </a:r>
            <a:endParaRPr lang="en-US" sz="1000" dirty="0">
              <a:latin typeface="Calibri" panose="020F0502020204030204" pitchFamily="34" charset="0"/>
              <a:cs typeface="Arial" pitchFamily="34" charset="0"/>
            </a:endParaRPr>
          </a:p>
        </p:txBody>
      </p:sp>
      <p:pic>
        <p:nvPicPr>
          <p:cNvPr id="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3" y="4762"/>
            <a:ext cx="1462749" cy="6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feld 21"/>
          <p:cNvSpPr txBox="1"/>
          <p:nvPr/>
        </p:nvSpPr>
        <p:spPr>
          <a:xfrm>
            <a:off x="907350" y="1698289"/>
            <a:ext cx="1152128" cy="276999"/>
          </a:xfrm>
          <a:prstGeom prst="rect">
            <a:avLst/>
          </a:prstGeom>
          <a:noFill/>
        </p:spPr>
        <p:txBody>
          <a:bodyPr wrap="square" rtlCol="0">
            <a:spAutoFit/>
          </a:bodyPr>
          <a:lstStyle/>
          <a:p>
            <a:r>
              <a:rPr lang="de-DE" sz="1200" dirty="0" smtClean="0">
                <a:cs typeface="Arial" pitchFamily="34" charset="0"/>
              </a:rPr>
              <a:t>Tools </a:t>
            </a:r>
            <a:r>
              <a:rPr lang="de-DE" sz="1200" dirty="0" err="1" smtClean="0">
                <a:cs typeface="Arial" pitchFamily="34" charset="0"/>
              </a:rPr>
              <a:t>required</a:t>
            </a:r>
            <a:r>
              <a:rPr lang="de-DE" sz="1200" dirty="0" smtClean="0">
                <a:cs typeface="Arial" pitchFamily="34" charset="0"/>
              </a:rPr>
              <a:t>:</a:t>
            </a:r>
            <a:endParaRPr lang="de-DE" sz="1200" dirty="0">
              <a:cs typeface="Arial" pitchFamily="34" charset="0"/>
            </a:endParaRPr>
          </a:p>
        </p:txBody>
      </p:sp>
    </p:spTree>
    <p:extLst>
      <p:ext uri="{BB962C8B-B14F-4D97-AF65-F5344CB8AC3E}">
        <p14:creationId xmlns:p14="http://schemas.microsoft.com/office/powerpoint/2010/main" val="1262566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063578" y="1707747"/>
            <a:ext cx="4601400" cy="2972265"/>
          </a:xfrm>
          <a:prstGeom prst="rect">
            <a:avLst/>
          </a:prstGeom>
        </p:spPr>
      </p:pic>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36" y="5660930"/>
            <a:ext cx="4612242" cy="2799502"/>
          </a:xfrm>
          <a:prstGeom prst="rect">
            <a:avLst/>
          </a:prstGeom>
        </p:spPr>
      </p:pic>
      <p:sp>
        <p:nvSpPr>
          <p:cNvPr id="4" name="Textfeld 3"/>
          <p:cNvSpPr txBox="1"/>
          <p:nvPr/>
        </p:nvSpPr>
        <p:spPr>
          <a:xfrm>
            <a:off x="802567" y="611111"/>
            <a:ext cx="5040560" cy="830997"/>
          </a:xfrm>
          <a:prstGeom prst="rect">
            <a:avLst/>
          </a:prstGeom>
          <a:noFill/>
        </p:spPr>
        <p:txBody>
          <a:bodyPr wrap="square" rtlCol="0">
            <a:spAutoFit/>
          </a:bodyPr>
          <a:lstStyle/>
          <a:p>
            <a:pPr algn="ctr"/>
            <a:r>
              <a:rPr lang="de-DE" sz="1600" b="1" dirty="0" smtClean="0">
                <a:solidFill>
                  <a:srgbClr val="FF0000"/>
                </a:solidFill>
                <a:cs typeface="Arial" pitchFamily="34" charset="0"/>
              </a:rPr>
              <a:t>The </a:t>
            </a:r>
            <a:r>
              <a:rPr lang="de-DE" sz="1600" b="1" dirty="0" err="1" smtClean="0">
                <a:solidFill>
                  <a:srgbClr val="FF0000"/>
                </a:solidFill>
                <a:cs typeface="Arial" pitchFamily="34" charset="0"/>
              </a:rPr>
              <a:t>flooring</a:t>
            </a:r>
            <a:r>
              <a:rPr lang="de-DE" sz="1600" b="1" dirty="0" smtClean="0">
                <a:solidFill>
                  <a:srgbClr val="FF0000"/>
                </a:solidFill>
                <a:cs typeface="Arial" pitchFamily="34" charset="0"/>
              </a:rPr>
              <a:t> </a:t>
            </a:r>
            <a:r>
              <a:rPr lang="de-DE" sz="1600" b="1" dirty="0" err="1" smtClean="0">
                <a:solidFill>
                  <a:srgbClr val="FF0000"/>
                </a:solidFill>
                <a:cs typeface="Arial" pitchFamily="34" charset="0"/>
              </a:rPr>
              <a:t>can</a:t>
            </a:r>
            <a:r>
              <a:rPr lang="de-DE" sz="1600" b="1" dirty="0" smtClean="0">
                <a:solidFill>
                  <a:srgbClr val="FF0000"/>
                </a:solidFill>
                <a:cs typeface="Arial" pitchFamily="34" charset="0"/>
              </a:rPr>
              <a:t> </a:t>
            </a:r>
            <a:r>
              <a:rPr lang="de-DE" sz="1600" b="1" dirty="0" err="1" smtClean="0">
                <a:solidFill>
                  <a:srgbClr val="FF0000"/>
                </a:solidFill>
                <a:cs typeface="Arial" pitchFamily="34" charset="0"/>
              </a:rPr>
              <a:t>be</a:t>
            </a:r>
            <a:r>
              <a:rPr lang="de-DE" sz="1600" b="1" dirty="0" smtClean="0">
                <a:solidFill>
                  <a:srgbClr val="FF0000"/>
                </a:solidFill>
                <a:cs typeface="Arial" pitchFamily="34" charset="0"/>
              </a:rPr>
              <a:t> </a:t>
            </a:r>
            <a:r>
              <a:rPr lang="de-DE" sz="1600" b="1" dirty="0" err="1" smtClean="0">
                <a:solidFill>
                  <a:srgbClr val="FF0000"/>
                </a:solidFill>
                <a:cs typeface="Arial" pitchFamily="34" charset="0"/>
              </a:rPr>
              <a:t>cut</a:t>
            </a:r>
            <a:r>
              <a:rPr lang="de-DE" sz="1600" b="1" dirty="0" smtClean="0">
                <a:solidFill>
                  <a:srgbClr val="FF0000"/>
                </a:solidFill>
                <a:cs typeface="Arial" pitchFamily="34" charset="0"/>
              </a:rPr>
              <a:t> </a:t>
            </a:r>
            <a:r>
              <a:rPr lang="de-DE" sz="1600" b="1" dirty="0">
                <a:solidFill>
                  <a:srgbClr val="FF0000"/>
                </a:solidFill>
                <a:cs typeface="Arial" pitchFamily="34" charset="0"/>
              </a:rPr>
              <a:t>ONLY </a:t>
            </a:r>
            <a:r>
              <a:rPr lang="de-DE" sz="1600" b="1" dirty="0" err="1">
                <a:solidFill>
                  <a:srgbClr val="FF0000"/>
                </a:solidFill>
                <a:cs typeface="Arial" pitchFamily="34" charset="0"/>
              </a:rPr>
              <a:t>between</a:t>
            </a:r>
            <a:r>
              <a:rPr lang="de-DE" sz="1600" b="1" dirty="0">
                <a:solidFill>
                  <a:srgbClr val="FF0000"/>
                </a:solidFill>
                <a:cs typeface="Arial" pitchFamily="34" charset="0"/>
              </a:rPr>
              <a:t> </a:t>
            </a:r>
            <a:r>
              <a:rPr lang="de-DE" sz="1600" b="1" dirty="0" err="1" smtClean="0">
                <a:solidFill>
                  <a:srgbClr val="FF0000"/>
                </a:solidFill>
                <a:cs typeface="Arial" pitchFamily="34" charset="0"/>
              </a:rPr>
              <a:t>the</a:t>
            </a:r>
            <a:r>
              <a:rPr lang="de-DE" sz="1600" b="1" dirty="0" smtClean="0">
                <a:solidFill>
                  <a:srgbClr val="FF0000"/>
                </a:solidFill>
                <a:cs typeface="Arial" pitchFamily="34" charset="0"/>
              </a:rPr>
              <a:t> </a:t>
            </a:r>
            <a:r>
              <a:rPr lang="de-DE" sz="1600" b="1" dirty="0" err="1" smtClean="0">
                <a:solidFill>
                  <a:srgbClr val="FF0000"/>
                </a:solidFill>
                <a:cs typeface="Arial" pitchFamily="34" charset="0"/>
              </a:rPr>
              <a:t>twin</a:t>
            </a:r>
            <a:r>
              <a:rPr lang="de-DE" sz="1600" b="1" dirty="0" smtClean="0">
                <a:solidFill>
                  <a:srgbClr val="FF0000"/>
                </a:solidFill>
                <a:cs typeface="Arial" pitchFamily="34" charset="0"/>
              </a:rPr>
              <a:t> </a:t>
            </a:r>
            <a:r>
              <a:rPr lang="de-DE" sz="1600" b="1" dirty="0" err="1" smtClean="0">
                <a:solidFill>
                  <a:srgbClr val="FF0000"/>
                </a:solidFill>
                <a:cs typeface="Arial" pitchFamily="34" charset="0"/>
              </a:rPr>
              <a:t>walls</a:t>
            </a:r>
            <a:r>
              <a:rPr lang="de-DE" sz="1600" b="1" dirty="0" smtClean="0">
                <a:solidFill>
                  <a:srgbClr val="FF0000"/>
                </a:solidFill>
                <a:cs typeface="Arial" pitchFamily="34" charset="0"/>
              </a:rPr>
              <a:t> </a:t>
            </a:r>
            <a:r>
              <a:rPr lang="de-DE" sz="1600" b="1" dirty="0" err="1" smtClean="0">
                <a:solidFill>
                  <a:srgbClr val="FF0000"/>
                </a:solidFill>
                <a:cs typeface="Arial" pitchFamily="34" charset="0"/>
              </a:rPr>
              <a:t>you</a:t>
            </a:r>
            <a:r>
              <a:rPr lang="de-DE" sz="1600" b="1" dirty="0" smtClean="0">
                <a:solidFill>
                  <a:srgbClr val="FF0000"/>
                </a:solidFill>
                <a:cs typeface="Arial" pitchFamily="34" charset="0"/>
              </a:rPr>
              <a:t> </a:t>
            </a:r>
            <a:r>
              <a:rPr lang="de-DE" sz="1600" b="1" dirty="0" err="1" smtClean="0">
                <a:solidFill>
                  <a:srgbClr val="FF0000"/>
                </a:solidFill>
                <a:cs typeface="Arial" pitchFamily="34" charset="0"/>
              </a:rPr>
              <a:t>can</a:t>
            </a:r>
            <a:r>
              <a:rPr lang="de-DE" sz="1600" b="1" dirty="0" smtClean="0">
                <a:solidFill>
                  <a:srgbClr val="FF0000"/>
                </a:solidFill>
                <a:cs typeface="Arial" pitchFamily="34" charset="0"/>
              </a:rPr>
              <a:t> </a:t>
            </a:r>
            <a:r>
              <a:rPr lang="de-DE" sz="1600" b="1" dirty="0" err="1" smtClean="0">
                <a:solidFill>
                  <a:srgbClr val="FF0000"/>
                </a:solidFill>
                <a:cs typeface="Arial" pitchFamily="34" charset="0"/>
              </a:rPr>
              <a:t>see</a:t>
            </a:r>
            <a:r>
              <a:rPr lang="de-DE" sz="1600" b="1" dirty="0" smtClean="0">
                <a:solidFill>
                  <a:srgbClr val="FF0000"/>
                </a:solidFill>
                <a:cs typeface="Arial" pitchFamily="34" charset="0"/>
              </a:rPr>
              <a:t> on </a:t>
            </a:r>
            <a:r>
              <a:rPr lang="de-DE" sz="1600" b="1" dirty="0" err="1" smtClean="0">
                <a:solidFill>
                  <a:srgbClr val="FF0000"/>
                </a:solidFill>
                <a:cs typeface="Arial" pitchFamily="34" charset="0"/>
              </a:rPr>
              <a:t>the</a:t>
            </a:r>
            <a:r>
              <a:rPr lang="de-DE" sz="1600" b="1" dirty="0" smtClean="0">
                <a:solidFill>
                  <a:srgbClr val="FF0000"/>
                </a:solidFill>
                <a:cs typeface="Arial" pitchFamily="34" charset="0"/>
              </a:rPr>
              <a:t> </a:t>
            </a:r>
            <a:r>
              <a:rPr lang="de-DE" sz="1600" b="1" dirty="0" err="1" smtClean="0">
                <a:solidFill>
                  <a:srgbClr val="FF0000"/>
                </a:solidFill>
                <a:cs typeface="Arial" pitchFamily="34" charset="0"/>
              </a:rPr>
              <a:t>bottom</a:t>
            </a:r>
            <a:r>
              <a:rPr lang="de-DE" sz="1600" b="1" dirty="0" smtClean="0">
                <a:solidFill>
                  <a:srgbClr val="FF0000"/>
                </a:solidFill>
                <a:cs typeface="Arial" pitchFamily="34" charset="0"/>
              </a:rPr>
              <a:t> </a:t>
            </a:r>
            <a:r>
              <a:rPr lang="de-DE" sz="1600" b="1" dirty="0" err="1" smtClean="0">
                <a:solidFill>
                  <a:srgbClr val="FF0000"/>
                </a:solidFill>
                <a:cs typeface="Arial" pitchFamily="34" charset="0"/>
              </a:rPr>
              <a:t>side</a:t>
            </a:r>
            <a:r>
              <a:rPr lang="de-DE" sz="1600" b="1" dirty="0" smtClean="0">
                <a:solidFill>
                  <a:srgbClr val="FF0000"/>
                </a:solidFill>
                <a:cs typeface="Arial" pitchFamily="34" charset="0"/>
              </a:rPr>
              <a:t>. </a:t>
            </a:r>
            <a:r>
              <a:rPr lang="de-DE" sz="1600" b="1" dirty="0" err="1" smtClean="0">
                <a:solidFill>
                  <a:srgbClr val="FF0000"/>
                </a:solidFill>
                <a:cs typeface="Arial" pitchFamily="34" charset="0"/>
              </a:rPr>
              <a:t>If</a:t>
            </a:r>
            <a:r>
              <a:rPr lang="de-DE" sz="1600" b="1" dirty="0" smtClean="0">
                <a:solidFill>
                  <a:srgbClr val="FF0000"/>
                </a:solidFill>
                <a:cs typeface="Arial" pitchFamily="34" charset="0"/>
              </a:rPr>
              <a:t> </a:t>
            </a:r>
            <a:r>
              <a:rPr lang="de-DE" sz="1600" b="1" dirty="0" err="1" smtClean="0">
                <a:solidFill>
                  <a:srgbClr val="FF0000"/>
                </a:solidFill>
                <a:cs typeface="Arial" pitchFamily="34" charset="0"/>
              </a:rPr>
              <a:t>you</a:t>
            </a:r>
            <a:r>
              <a:rPr lang="de-DE" sz="1600" b="1" dirty="0" smtClean="0">
                <a:solidFill>
                  <a:srgbClr val="FF0000"/>
                </a:solidFill>
                <a:cs typeface="Arial" pitchFamily="34" charset="0"/>
              </a:rPr>
              <a:t> </a:t>
            </a:r>
            <a:r>
              <a:rPr lang="de-DE" sz="1600" b="1" dirty="0" err="1" smtClean="0">
                <a:solidFill>
                  <a:srgbClr val="FF0000"/>
                </a:solidFill>
                <a:cs typeface="Arial" pitchFamily="34" charset="0"/>
              </a:rPr>
              <a:t>cut</a:t>
            </a:r>
            <a:r>
              <a:rPr lang="de-DE" sz="1600" b="1" dirty="0" smtClean="0">
                <a:solidFill>
                  <a:srgbClr val="FF0000"/>
                </a:solidFill>
                <a:cs typeface="Arial" pitchFamily="34" charset="0"/>
              </a:rPr>
              <a:t> </a:t>
            </a:r>
            <a:r>
              <a:rPr lang="de-DE" sz="1600" b="1" dirty="0" err="1" smtClean="0">
                <a:solidFill>
                  <a:srgbClr val="FF0000"/>
                </a:solidFill>
                <a:cs typeface="Arial" pitchFamily="34" charset="0"/>
              </a:rPr>
              <a:t>it</a:t>
            </a:r>
            <a:r>
              <a:rPr lang="de-DE" sz="1600" b="1" dirty="0" smtClean="0">
                <a:solidFill>
                  <a:srgbClr val="FF0000"/>
                </a:solidFill>
                <a:cs typeface="Arial" pitchFamily="34" charset="0"/>
              </a:rPr>
              <a:t> </a:t>
            </a:r>
            <a:r>
              <a:rPr lang="de-DE" sz="1600" b="1" dirty="0" err="1" smtClean="0">
                <a:solidFill>
                  <a:srgbClr val="FF0000"/>
                </a:solidFill>
                <a:cs typeface="Arial" pitchFamily="34" charset="0"/>
              </a:rPr>
              <a:t>somewhere</a:t>
            </a:r>
            <a:r>
              <a:rPr lang="de-DE" sz="1600" b="1" dirty="0" smtClean="0">
                <a:solidFill>
                  <a:srgbClr val="FF0000"/>
                </a:solidFill>
                <a:cs typeface="Arial" pitchFamily="34" charset="0"/>
              </a:rPr>
              <a:t> </a:t>
            </a:r>
            <a:r>
              <a:rPr lang="de-DE" sz="1600" b="1" dirty="0" err="1" smtClean="0">
                <a:solidFill>
                  <a:srgbClr val="FF0000"/>
                </a:solidFill>
                <a:cs typeface="Arial" pitchFamily="34" charset="0"/>
              </a:rPr>
              <a:t>else</a:t>
            </a:r>
            <a:r>
              <a:rPr lang="de-DE" sz="1600" b="1" dirty="0" smtClean="0">
                <a:solidFill>
                  <a:srgbClr val="FF0000"/>
                </a:solidFill>
                <a:cs typeface="Arial" pitchFamily="34" charset="0"/>
              </a:rPr>
              <a:t> </a:t>
            </a:r>
            <a:r>
              <a:rPr lang="de-DE" sz="1600" b="1" dirty="0" err="1" smtClean="0">
                <a:solidFill>
                  <a:srgbClr val="FF0000"/>
                </a:solidFill>
                <a:cs typeface="Arial" pitchFamily="34" charset="0"/>
              </a:rPr>
              <a:t>the</a:t>
            </a:r>
            <a:r>
              <a:rPr lang="de-DE" sz="1600" b="1" dirty="0" smtClean="0">
                <a:solidFill>
                  <a:srgbClr val="FF0000"/>
                </a:solidFill>
                <a:cs typeface="Arial" pitchFamily="34" charset="0"/>
              </a:rPr>
              <a:t> </a:t>
            </a:r>
            <a:r>
              <a:rPr lang="de-DE" sz="1600" b="1" dirty="0" err="1" smtClean="0">
                <a:solidFill>
                  <a:srgbClr val="FF0000"/>
                </a:solidFill>
                <a:cs typeface="Arial" pitchFamily="34" charset="0"/>
              </a:rPr>
              <a:t>carrying</a:t>
            </a:r>
            <a:r>
              <a:rPr lang="de-DE" sz="1600" b="1" dirty="0" smtClean="0">
                <a:solidFill>
                  <a:srgbClr val="FF0000"/>
                </a:solidFill>
                <a:cs typeface="Arial" pitchFamily="34" charset="0"/>
              </a:rPr>
              <a:t> </a:t>
            </a:r>
            <a:r>
              <a:rPr lang="de-DE" sz="1600" b="1" dirty="0" err="1" smtClean="0">
                <a:solidFill>
                  <a:srgbClr val="FF0000"/>
                </a:solidFill>
                <a:cs typeface="Arial" pitchFamily="34" charset="0"/>
              </a:rPr>
              <a:t>capacity</a:t>
            </a:r>
            <a:r>
              <a:rPr lang="de-DE" sz="1600" b="1" dirty="0" smtClean="0">
                <a:solidFill>
                  <a:srgbClr val="FF0000"/>
                </a:solidFill>
                <a:cs typeface="Arial" pitchFamily="34" charset="0"/>
              </a:rPr>
              <a:t> will </a:t>
            </a:r>
            <a:r>
              <a:rPr lang="de-DE" sz="1600" b="1" dirty="0" err="1" smtClean="0">
                <a:solidFill>
                  <a:srgbClr val="FF0000"/>
                </a:solidFill>
                <a:cs typeface="Arial" pitchFamily="34" charset="0"/>
              </a:rPr>
              <a:t>be</a:t>
            </a:r>
            <a:r>
              <a:rPr lang="de-DE" sz="1600" b="1" dirty="0">
                <a:solidFill>
                  <a:srgbClr val="FF0000"/>
                </a:solidFill>
                <a:cs typeface="Arial" pitchFamily="34" charset="0"/>
              </a:rPr>
              <a:t> </a:t>
            </a:r>
            <a:r>
              <a:rPr lang="de-DE" sz="1600" b="1" dirty="0" err="1" smtClean="0">
                <a:solidFill>
                  <a:srgbClr val="FF0000"/>
                </a:solidFill>
                <a:cs typeface="Arial" pitchFamily="34" charset="0"/>
              </a:rPr>
              <a:t>strongly</a:t>
            </a:r>
            <a:r>
              <a:rPr lang="de-DE" sz="1600" b="1" dirty="0" smtClean="0">
                <a:solidFill>
                  <a:srgbClr val="FF0000"/>
                </a:solidFill>
                <a:cs typeface="Arial" pitchFamily="34" charset="0"/>
              </a:rPr>
              <a:t> </a:t>
            </a:r>
            <a:r>
              <a:rPr lang="de-DE" sz="1600" b="1" dirty="0" err="1" smtClean="0">
                <a:solidFill>
                  <a:srgbClr val="FF0000"/>
                </a:solidFill>
                <a:cs typeface="Arial" pitchFamily="34" charset="0"/>
              </a:rPr>
              <a:t>influenced</a:t>
            </a:r>
            <a:r>
              <a:rPr lang="de-DE" sz="1600" b="1" dirty="0" smtClean="0">
                <a:solidFill>
                  <a:srgbClr val="FF0000"/>
                </a:solidFill>
                <a:cs typeface="Arial" pitchFamily="34" charset="0"/>
              </a:rPr>
              <a:t>!!! </a:t>
            </a:r>
            <a:endParaRPr lang="de-DE" sz="1600" b="1" dirty="0">
              <a:solidFill>
                <a:srgbClr val="FF0000"/>
              </a:solidFill>
              <a:cs typeface="Arial" pitchFamily="34" charset="0"/>
            </a:endParaRPr>
          </a:p>
        </p:txBody>
      </p:sp>
      <p:sp>
        <p:nvSpPr>
          <p:cNvPr id="5" name="Textfeld 4"/>
          <p:cNvSpPr txBox="1"/>
          <p:nvPr/>
        </p:nvSpPr>
        <p:spPr>
          <a:xfrm>
            <a:off x="1567633" y="4937178"/>
            <a:ext cx="4097345" cy="523220"/>
          </a:xfrm>
          <a:prstGeom prst="rect">
            <a:avLst/>
          </a:prstGeom>
          <a:noFill/>
        </p:spPr>
        <p:txBody>
          <a:bodyPr wrap="square" rtlCol="0">
            <a:spAutoFit/>
          </a:bodyPr>
          <a:lstStyle/>
          <a:p>
            <a:r>
              <a:rPr lang="de-DE" sz="1400" dirty="0" smtClean="0">
                <a:latin typeface="Arial" pitchFamily="34" charset="0"/>
                <a:cs typeface="Arial" pitchFamily="34" charset="0"/>
              </a:rPr>
              <a:t>                 </a:t>
            </a:r>
            <a:r>
              <a:rPr lang="de-DE" sz="1400" dirty="0" err="1" smtClean="0">
                <a:cs typeface="Arial" pitchFamily="34" charset="0"/>
              </a:rPr>
              <a:t>Where</a:t>
            </a:r>
            <a:r>
              <a:rPr lang="de-DE" sz="1400" dirty="0" smtClean="0">
                <a:cs typeface="Arial" pitchFamily="34" charset="0"/>
              </a:rPr>
              <a:t> </a:t>
            </a:r>
            <a:r>
              <a:rPr lang="de-DE" sz="1400" dirty="0" err="1" smtClean="0">
                <a:cs typeface="Arial" pitchFamily="34" charset="0"/>
              </a:rPr>
              <a:t>to</a:t>
            </a:r>
            <a:r>
              <a:rPr lang="de-DE" sz="1400" dirty="0" smtClean="0">
                <a:cs typeface="Arial" pitchFamily="34" charset="0"/>
              </a:rPr>
              <a:t> </a:t>
            </a:r>
            <a:r>
              <a:rPr lang="de-DE" sz="1400" dirty="0" err="1" smtClean="0">
                <a:cs typeface="Arial" pitchFamily="34" charset="0"/>
              </a:rPr>
              <a:t>cut</a:t>
            </a:r>
            <a:r>
              <a:rPr lang="de-DE" sz="1400" dirty="0" smtClean="0">
                <a:cs typeface="Arial" pitchFamily="34" charset="0"/>
              </a:rPr>
              <a:t> MIK </a:t>
            </a:r>
            <a:r>
              <a:rPr lang="de-DE" sz="1400" dirty="0" err="1" smtClean="0">
                <a:cs typeface="Arial" pitchFamily="34" charset="0"/>
              </a:rPr>
              <a:t>flooring</a:t>
            </a:r>
            <a:endParaRPr lang="de-DE" sz="1400" dirty="0" smtClean="0">
              <a:cs typeface="Arial" pitchFamily="34" charset="0"/>
            </a:endParaRPr>
          </a:p>
          <a:p>
            <a:r>
              <a:rPr lang="de-DE" sz="1400" dirty="0" smtClean="0">
                <a:cs typeface="Arial" pitchFamily="34" charset="0"/>
              </a:rPr>
              <a:t>      (</a:t>
            </a:r>
            <a:r>
              <a:rPr lang="de-DE" sz="1400" dirty="0" err="1" smtClean="0">
                <a:cs typeface="Arial" pitchFamily="34" charset="0"/>
              </a:rPr>
              <a:t>Principle</a:t>
            </a:r>
            <a:r>
              <a:rPr lang="de-DE" sz="1400" dirty="0" smtClean="0">
                <a:cs typeface="Arial" pitchFamily="34" charset="0"/>
              </a:rPr>
              <a:t> </a:t>
            </a:r>
            <a:r>
              <a:rPr lang="de-DE" sz="1400" dirty="0" err="1" smtClean="0">
                <a:cs typeface="Arial" pitchFamily="34" charset="0"/>
              </a:rPr>
              <a:t>is</a:t>
            </a:r>
            <a:r>
              <a:rPr lang="de-DE" sz="1400" dirty="0" smtClean="0">
                <a:cs typeface="Arial" pitchFamily="34" charset="0"/>
              </a:rPr>
              <a:t> valid </a:t>
            </a:r>
            <a:r>
              <a:rPr lang="de-DE" sz="1400" dirty="0" err="1" smtClean="0">
                <a:cs typeface="Arial" pitchFamily="34" charset="0"/>
              </a:rPr>
              <a:t>for</a:t>
            </a:r>
            <a:r>
              <a:rPr lang="de-DE" sz="1400" dirty="0" smtClean="0">
                <a:cs typeface="Arial" pitchFamily="34" charset="0"/>
              </a:rPr>
              <a:t> all </a:t>
            </a:r>
            <a:r>
              <a:rPr lang="de-DE" sz="1400" dirty="0" err="1" smtClean="0">
                <a:cs typeface="Arial" pitchFamily="34" charset="0"/>
              </a:rPr>
              <a:t>types</a:t>
            </a:r>
            <a:r>
              <a:rPr lang="de-DE" sz="1400" dirty="0" smtClean="0">
                <a:cs typeface="Arial" pitchFamily="34" charset="0"/>
              </a:rPr>
              <a:t> </a:t>
            </a:r>
            <a:r>
              <a:rPr lang="de-DE" sz="1400" dirty="0" err="1" smtClean="0">
                <a:cs typeface="Arial" pitchFamily="34" charset="0"/>
              </a:rPr>
              <a:t>of</a:t>
            </a:r>
            <a:r>
              <a:rPr lang="de-DE" sz="1400" dirty="0" smtClean="0">
                <a:cs typeface="Arial" pitchFamily="34" charset="0"/>
              </a:rPr>
              <a:t> MIK </a:t>
            </a:r>
            <a:r>
              <a:rPr lang="de-DE" sz="1400" dirty="0" err="1" smtClean="0">
                <a:cs typeface="Arial" pitchFamily="34" charset="0"/>
              </a:rPr>
              <a:t>flooring</a:t>
            </a:r>
            <a:r>
              <a:rPr lang="de-DE" sz="1400" dirty="0" smtClean="0">
                <a:cs typeface="Arial" pitchFamily="34" charset="0"/>
              </a:rPr>
              <a:t>!)</a:t>
            </a:r>
            <a:endParaRPr lang="de-DE" sz="1400" dirty="0">
              <a:cs typeface="Arial" pitchFamily="34" charset="0"/>
            </a:endParaRPr>
          </a:p>
        </p:txBody>
      </p:sp>
      <p:cxnSp>
        <p:nvCxnSpPr>
          <p:cNvPr id="7" name="Gerade Verbindung mit Pfeil 6"/>
          <p:cNvCxnSpPr/>
          <p:nvPr/>
        </p:nvCxnSpPr>
        <p:spPr>
          <a:xfrm flipV="1">
            <a:off x="2420888" y="4427984"/>
            <a:ext cx="0" cy="504056"/>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8" name="Gerade Verbindung mit Pfeil 7"/>
          <p:cNvCxnSpPr/>
          <p:nvPr/>
        </p:nvCxnSpPr>
        <p:spPr>
          <a:xfrm flipV="1">
            <a:off x="2932895" y="4436368"/>
            <a:ext cx="0" cy="504056"/>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9" name="Gerade Verbindung mit Pfeil 8"/>
          <p:cNvCxnSpPr/>
          <p:nvPr/>
        </p:nvCxnSpPr>
        <p:spPr>
          <a:xfrm flipV="1">
            <a:off x="3485106" y="4427984"/>
            <a:ext cx="0" cy="504056"/>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10" name="Gerade Verbindung mit Pfeil 9"/>
          <p:cNvCxnSpPr/>
          <p:nvPr/>
        </p:nvCxnSpPr>
        <p:spPr>
          <a:xfrm flipV="1">
            <a:off x="4013015" y="4436368"/>
            <a:ext cx="0" cy="504056"/>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11" name="Gerade Verbindung mit Pfeil 10"/>
          <p:cNvCxnSpPr/>
          <p:nvPr/>
        </p:nvCxnSpPr>
        <p:spPr>
          <a:xfrm flipV="1">
            <a:off x="4573177" y="4427984"/>
            <a:ext cx="0" cy="504056"/>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13" name="Gerade Verbindung mit Pfeil 12"/>
          <p:cNvCxnSpPr/>
          <p:nvPr/>
        </p:nvCxnSpPr>
        <p:spPr>
          <a:xfrm>
            <a:off x="2276872" y="5508104"/>
            <a:ext cx="0" cy="576064"/>
          </a:xfrm>
          <a:prstGeom prst="straightConnector1">
            <a:avLst/>
          </a:prstGeom>
          <a:ln w="28575">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4" name="Gerade Verbindung mit Pfeil 13"/>
          <p:cNvCxnSpPr/>
          <p:nvPr/>
        </p:nvCxnSpPr>
        <p:spPr>
          <a:xfrm>
            <a:off x="2780928" y="5502154"/>
            <a:ext cx="0" cy="576064"/>
          </a:xfrm>
          <a:prstGeom prst="straightConnector1">
            <a:avLst/>
          </a:prstGeom>
          <a:ln w="28575">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5" name="Gerade Verbindung mit Pfeil 14"/>
          <p:cNvCxnSpPr/>
          <p:nvPr/>
        </p:nvCxnSpPr>
        <p:spPr>
          <a:xfrm>
            <a:off x="3322847" y="5502154"/>
            <a:ext cx="0" cy="576064"/>
          </a:xfrm>
          <a:prstGeom prst="straightConnector1">
            <a:avLst/>
          </a:prstGeom>
          <a:ln w="28575">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6" name="Gerade Verbindung mit Pfeil 15"/>
          <p:cNvCxnSpPr/>
          <p:nvPr/>
        </p:nvCxnSpPr>
        <p:spPr>
          <a:xfrm>
            <a:off x="3861048" y="5508104"/>
            <a:ext cx="0" cy="576064"/>
          </a:xfrm>
          <a:prstGeom prst="straightConnector1">
            <a:avLst/>
          </a:prstGeom>
          <a:ln w="28575">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7" name="Gerade Verbindung mit Pfeil 16"/>
          <p:cNvCxnSpPr/>
          <p:nvPr/>
        </p:nvCxnSpPr>
        <p:spPr>
          <a:xfrm>
            <a:off x="4381006" y="5508104"/>
            <a:ext cx="0" cy="576064"/>
          </a:xfrm>
          <a:prstGeom prst="straightConnector1">
            <a:avLst/>
          </a:prstGeom>
          <a:ln w="28575">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18" name="Textfeld 17"/>
          <p:cNvSpPr txBox="1"/>
          <p:nvPr/>
        </p:nvSpPr>
        <p:spPr>
          <a:xfrm>
            <a:off x="972008" y="1461526"/>
            <a:ext cx="781248" cy="276999"/>
          </a:xfrm>
          <a:prstGeom prst="rect">
            <a:avLst/>
          </a:prstGeom>
          <a:noFill/>
        </p:spPr>
        <p:txBody>
          <a:bodyPr wrap="square" rtlCol="0">
            <a:spAutoFit/>
          </a:bodyPr>
          <a:lstStyle/>
          <a:p>
            <a:r>
              <a:rPr lang="de-DE" sz="1200" b="1" dirty="0" smtClean="0">
                <a:cs typeface="Arial" pitchFamily="34" charset="0"/>
              </a:rPr>
              <a:t>Picture 3</a:t>
            </a:r>
            <a:endParaRPr lang="de-DE" sz="1200" b="1" dirty="0">
              <a:cs typeface="Arial" pitchFamily="34" charset="0"/>
            </a:endParaRPr>
          </a:p>
        </p:txBody>
      </p:sp>
      <p:sp>
        <p:nvSpPr>
          <p:cNvPr id="20" name="Textfeld 19"/>
          <p:cNvSpPr txBox="1"/>
          <p:nvPr/>
        </p:nvSpPr>
        <p:spPr>
          <a:xfrm>
            <a:off x="6208369" y="97539"/>
            <a:ext cx="562149" cy="246221"/>
          </a:xfrm>
          <a:prstGeom prst="rect">
            <a:avLst/>
          </a:prstGeom>
          <a:noFill/>
        </p:spPr>
        <p:txBody>
          <a:bodyPr wrap="square" rtlCol="0">
            <a:spAutoFit/>
          </a:bodyPr>
          <a:lstStyle/>
          <a:p>
            <a:r>
              <a:rPr lang="de-DE" sz="1000" dirty="0" smtClean="0"/>
              <a:t>Page 7</a:t>
            </a:r>
            <a:endParaRPr lang="de-DE" sz="1000" dirty="0"/>
          </a:p>
        </p:txBody>
      </p:sp>
      <p:sp>
        <p:nvSpPr>
          <p:cNvPr id="12" name="Rechteck 11"/>
          <p:cNvSpPr/>
          <p:nvPr/>
        </p:nvSpPr>
        <p:spPr>
          <a:xfrm>
            <a:off x="416461" y="100163"/>
            <a:ext cx="5774555" cy="246221"/>
          </a:xfrm>
          <a:prstGeom prst="rect">
            <a:avLst/>
          </a:prstGeom>
        </p:spPr>
        <p:txBody>
          <a:bodyPr wrap="square">
            <a:spAutoFit/>
          </a:bodyPr>
          <a:lstStyle/>
          <a:p>
            <a:pPr lvl="0" algn="ctr" fontAlgn="base">
              <a:spcBef>
                <a:spcPct val="0"/>
              </a:spcBef>
              <a:spcAft>
                <a:spcPct val="0"/>
              </a:spcAft>
            </a:pPr>
            <a:r>
              <a:rPr lang="en-US" sz="1000" b="1" dirty="0">
                <a:latin typeface="Calibri" panose="020F0502020204030204" pitchFamily="34" charset="0"/>
                <a:ea typeface="Times New Roman" pitchFamily="18" charset="0"/>
                <a:cs typeface="Times New Roman" pitchFamily="18" charset="0"/>
              </a:rPr>
              <a:t>Handling and installation manual for MIK flooring</a:t>
            </a:r>
            <a:endParaRPr lang="en-US" sz="1000" dirty="0">
              <a:latin typeface="Calibri" panose="020F0502020204030204" pitchFamily="34" charset="0"/>
              <a:cs typeface="Arial" pitchFamily="34" charset="0"/>
            </a:endParaRPr>
          </a:p>
        </p:txBody>
      </p:sp>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2"/>
            <a:ext cx="1462749" cy="6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007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80" y="916255"/>
            <a:ext cx="2664296" cy="1783537"/>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5024" y="916254"/>
            <a:ext cx="2664296" cy="1783538"/>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80" y="3707904"/>
            <a:ext cx="2664296" cy="1783537"/>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5024" y="3707904"/>
            <a:ext cx="2664296" cy="1783538"/>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679" y="6444208"/>
            <a:ext cx="2664297" cy="1783538"/>
          </a:xfrm>
          <a:prstGeom prst="rect">
            <a:avLst/>
          </a:prstGeom>
        </p:spPr>
      </p:pic>
      <p:pic>
        <p:nvPicPr>
          <p:cNvPr id="7" name="Grafik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87050" y="7335976"/>
            <a:ext cx="1236314" cy="827615"/>
          </a:xfrm>
          <a:prstGeom prst="rect">
            <a:avLst/>
          </a:prstGeom>
        </p:spPr>
      </p:pic>
      <p:pic>
        <p:nvPicPr>
          <p:cNvPr id="8" name="Grafik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45025" y="6444208"/>
            <a:ext cx="2664296" cy="1783537"/>
          </a:xfrm>
          <a:prstGeom prst="rect">
            <a:avLst/>
          </a:prstGeom>
        </p:spPr>
      </p:pic>
      <p:pic>
        <p:nvPicPr>
          <p:cNvPr id="9" name="Grafik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8592" y="7335976"/>
            <a:ext cx="1249472" cy="836424"/>
          </a:xfrm>
          <a:prstGeom prst="rect">
            <a:avLst/>
          </a:prstGeom>
        </p:spPr>
      </p:pic>
      <p:sp>
        <p:nvSpPr>
          <p:cNvPr id="10" name="Gewitterblitz 9"/>
          <p:cNvSpPr/>
          <p:nvPr/>
        </p:nvSpPr>
        <p:spPr>
          <a:xfrm flipH="1">
            <a:off x="1412776" y="6804248"/>
            <a:ext cx="1069946" cy="626368"/>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Gewitterblitz 10"/>
          <p:cNvSpPr/>
          <p:nvPr/>
        </p:nvSpPr>
        <p:spPr>
          <a:xfrm flipH="1">
            <a:off x="4365104" y="6804248"/>
            <a:ext cx="1069946" cy="626368"/>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Smiley 11"/>
          <p:cNvSpPr/>
          <p:nvPr/>
        </p:nvSpPr>
        <p:spPr>
          <a:xfrm>
            <a:off x="1652228" y="4275584"/>
            <a:ext cx="457200" cy="4572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Smiley 12"/>
          <p:cNvSpPr/>
          <p:nvPr/>
        </p:nvSpPr>
        <p:spPr>
          <a:xfrm>
            <a:off x="4748572" y="4330824"/>
            <a:ext cx="457200" cy="4572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453263" y="670034"/>
            <a:ext cx="918832" cy="276999"/>
          </a:xfrm>
          <a:prstGeom prst="rect">
            <a:avLst/>
          </a:prstGeom>
          <a:noFill/>
        </p:spPr>
        <p:txBody>
          <a:bodyPr wrap="square" rtlCol="0">
            <a:spAutoFit/>
          </a:bodyPr>
          <a:lstStyle/>
          <a:p>
            <a:r>
              <a:rPr lang="de-DE" sz="1200" b="1" dirty="0" smtClean="0">
                <a:latin typeface="Calibri" panose="020F0502020204030204" pitchFamily="34" charset="0"/>
                <a:cs typeface="Arial" pitchFamily="34" charset="0"/>
              </a:rPr>
              <a:t>Picture 4</a:t>
            </a:r>
            <a:endParaRPr lang="de-DE" sz="1200" b="1" dirty="0">
              <a:latin typeface="Calibri" panose="020F0502020204030204" pitchFamily="34" charset="0"/>
              <a:cs typeface="Arial" pitchFamily="34" charset="0"/>
            </a:endParaRPr>
          </a:p>
        </p:txBody>
      </p:sp>
      <p:sp>
        <p:nvSpPr>
          <p:cNvPr id="20" name="Textfeld 19"/>
          <p:cNvSpPr txBox="1"/>
          <p:nvPr/>
        </p:nvSpPr>
        <p:spPr>
          <a:xfrm>
            <a:off x="3549610" y="676680"/>
            <a:ext cx="959510" cy="276999"/>
          </a:xfrm>
          <a:prstGeom prst="rect">
            <a:avLst/>
          </a:prstGeom>
          <a:noFill/>
        </p:spPr>
        <p:txBody>
          <a:bodyPr wrap="square" rtlCol="0">
            <a:spAutoFit/>
          </a:bodyPr>
          <a:lstStyle/>
          <a:p>
            <a:r>
              <a:rPr lang="de-DE" sz="1200" b="1" dirty="0" smtClean="0">
                <a:cs typeface="Arial" pitchFamily="34" charset="0"/>
              </a:rPr>
              <a:t>Picture 5</a:t>
            </a:r>
            <a:endParaRPr lang="de-DE" sz="1200" b="1" dirty="0">
              <a:cs typeface="Arial" pitchFamily="34" charset="0"/>
            </a:endParaRPr>
          </a:p>
        </p:txBody>
      </p:sp>
      <p:sp>
        <p:nvSpPr>
          <p:cNvPr id="21" name="Textfeld 20"/>
          <p:cNvSpPr txBox="1"/>
          <p:nvPr/>
        </p:nvSpPr>
        <p:spPr>
          <a:xfrm>
            <a:off x="445316" y="3461683"/>
            <a:ext cx="1008112" cy="276999"/>
          </a:xfrm>
          <a:prstGeom prst="rect">
            <a:avLst/>
          </a:prstGeom>
          <a:noFill/>
        </p:spPr>
        <p:txBody>
          <a:bodyPr wrap="square" rtlCol="0">
            <a:spAutoFit/>
          </a:bodyPr>
          <a:lstStyle/>
          <a:p>
            <a:r>
              <a:rPr lang="de-DE" sz="1200" b="1" dirty="0" smtClean="0">
                <a:latin typeface="Calibri" panose="020F0502020204030204" pitchFamily="34" charset="0"/>
                <a:cs typeface="Arial" pitchFamily="34" charset="0"/>
              </a:rPr>
              <a:t>Picture 6</a:t>
            </a:r>
            <a:endParaRPr lang="de-DE" sz="1200" b="1" dirty="0">
              <a:latin typeface="Calibri" panose="020F0502020204030204" pitchFamily="34" charset="0"/>
              <a:cs typeface="Arial" pitchFamily="34" charset="0"/>
            </a:endParaRPr>
          </a:p>
        </p:txBody>
      </p:sp>
      <p:sp>
        <p:nvSpPr>
          <p:cNvPr id="22" name="Textfeld 21"/>
          <p:cNvSpPr txBox="1"/>
          <p:nvPr/>
        </p:nvSpPr>
        <p:spPr>
          <a:xfrm>
            <a:off x="3549000" y="3461683"/>
            <a:ext cx="1012631" cy="276999"/>
          </a:xfrm>
          <a:prstGeom prst="rect">
            <a:avLst/>
          </a:prstGeom>
          <a:noFill/>
        </p:spPr>
        <p:txBody>
          <a:bodyPr wrap="square" rtlCol="0">
            <a:spAutoFit/>
          </a:bodyPr>
          <a:lstStyle/>
          <a:p>
            <a:r>
              <a:rPr lang="de-DE" sz="1200" b="1" dirty="0" smtClean="0">
                <a:cs typeface="Arial" pitchFamily="34" charset="0"/>
              </a:rPr>
              <a:t>Picture 7</a:t>
            </a:r>
            <a:endParaRPr lang="de-DE" sz="1200" b="1" dirty="0">
              <a:cs typeface="Arial" pitchFamily="34" charset="0"/>
            </a:endParaRPr>
          </a:p>
        </p:txBody>
      </p:sp>
      <p:sp>
        <p:nvSpPr>
          <p:cNvPr id="23" name="Textfeld 22"/>
          <p:cNvSpPr txBox="1"/>
          <p:nvPr/>
        </p:nvSpPr>
        <p:spPr>
          <a:xfrm>
            <a:off x="445312" y="6197987"/>
            <a:ext cx="1008112" cy="276999"/>
          </a:xfrm>
          <a:prstGeom prst="rect">
            <a:avLst/>
          </a:prstGeom>
          <a:noFill/>
        </p:spPr>
        <p:txBody>
          <a:bodyPr wrap="square" rtlCol="0">
            <a:spAutoFit/>
          </a:bodyPr>
          <a:lstStyle/>
          <a:p>
            <a:r>
              <a:rPr lang="de-DE" sz="1200" b="1" dirty="0" smtClean="0">
                <a:cs typeface="Arial" pitchFamily="34" charset="0"/>
              </a:rPr>
              <a:t>Picture 8</a:t>
            </a:r>
            <a:endParaRPr lang="de-DE" sz="1200" b="1" dirty="0">
              <a:cs typeface="Arial" pitchFamily="34" charset="0"/>
            </a:endParaRPr>
          </a:p>
        </p:txBody>
      </p:sp>
      <p:sp>
        <p:nvSpPr>
          <p:cNvPr id="24" name="Textfeld 23"/>
          <p:cNvSpPr txBox="1"/>
          <p:nvPr/>
        </p:nvSpPr>
        <p:spPr>
          <a:xfrm>
            <a:off x="3548715" y="6193958"/>
            <a:ext cx="1012631" cy="276999"/>
          </a:xfrm>
          <a:prstGeom prst="rect">
            <a:avLst/>
          </a:prstGeom>
          <a:noFill/>
        </p:spPr>
        <p:txBody>
          <a:bodyPr wrap="square" rtlCol="0">
            <a:spAutoFit/>
          </a:bodyPr>
          <a:lstStyle/>
          <a:p>
            <a:r>
              <a:rPr lang="de-DE" sz="1200" b="1" dirty="0" smtClean="0">
                <a:latin typeface="Calibri" panose="020F0502020204030204" pitchFamily="34" charset="0"/>
                <a:cs typeface="Arial" pitchFamily="34" charset="0"/>
              </a:rPr>
              <a:t>Picture 9</a:t>
            </a:r>
            <a:endParaRPr lang="de-DE" sz="1200" b="1" dirty="0">
              <a:latin typeface="Calibri" panose="020F0502020204030204" pitchFamily="34" charset="0"/>
              <a:cs typeface="Arial" pitchFamily="34" charset="0"/>
            </a:endParaRPr>
          </a:p>
        </p:txBody>
      </p:sp>
      <p:sp>
        <p:nvSpPr>
          <p:cNvPr id="25" name="Textfeld 24"/>
          <p:cNvSpPr txBox="1"/>
          <p:nvPr/>
        </p:nvSpPr>
        <p:spPr>
          <a:xfrm>
            <a:off x="956426" y="2699792"/>
            <a:ext cx="2160239" cy="276999"/>
          </a:xfrm>
          <a:prstGeom prst="rect">
            <a:avLst/>
          </a:prstGeom>
          <a:noFill/>
        </p:spPr>
        <p:txBody>
          <a:bodyPr wrap="square" rtlCol="0">
            <a:spAutoFit/>
          </a:bodyPr>
          <a:lstStyle/>
          <a:p>
            <a:r>
              <a:rPr lang="de-DE" sz="1200" dirty="0" err="1" smtClean="0">
                <a:latin typeface="Calibri" panose="020F0502020204030204" pitchFamily="34" charset="0"/>
                <a:cs typeface="Arial" pitchFamily="34" charset="0"/>
              </a:rPr>
              <a:t>Correct</a:t>
            </a:r>
            <a:r>
              <a:rPr lang="de-DE" sz="1200" dirty="0" smtClean="0">
                <a:latin typeface="Calibri" panose="020F0502020204030204" pitchFamily="34" charset="0"/>
                <a:cs typeface="Arial" pitchFamily="34" charset="0"/>
              </a:rPr>
              <a:t> </a:t>
            </a:r>
            <a:r>
              <a:rPr lang="de-DE" sz="1200" dirty="0" err="1" smtClean="0">
                <a:latin typeface="Calibri" panose="020F0502020204030204" pitchFamily="34" charset="0"/>
                <a:cs typeface="Arial" pitchFamily="34" charset="0"/>
              </a:rPr>
              <a:t>application</a:t>
            </a:r>
            <a:r>
              <a:rPr lang="de-DE" sz="1200" dirty="0" smtClean="0">
                <a:latin typeface="Calibri" panose="020F0502020204030204" pitchFamily="34" charset="0"/>
                <a:cs typeface="Arial" pitchFamily="34" charset="0"/>
              </a:rPr>
              <a:t> </a:t>
            </a:r>
            <a:r>
              <a:rPr lang="de-DE" sz="1200" dirty="0" err="1" smtClean="0">
                <a:latin typeface="Calibri" panose="020F0502020204030204" pitchFamily="34" charset="0"/>
                <a:cs typeface="Arial" pitchFamily="34" charset="0"/>
              </a:rPr>
              <a:t>of</a:t>
            </a:r>
            <a:r>
              <a:rPr lang="de-DE" sz="1200" dirty="0" smtClean="0">
                <a:latin typeface="Calibri" panose="020F0502020204030204" pitchFamily="34" charset="0"/>
                <a:cs typeface="Arial" pitchFamily="34" charset="0"/>
              </a:rPr>
              <a:t> </a:t>
            </a:r>
            <a:r>
              <a:rPr lang="de-DE" sz="1200" dirty="0" err="1" smtClean="0">
                <a:latin typeface="Calibri" panose="020F0502020204030204" pitchFamily="34" charset="0"/>
                <a:cs typeface="Arial" pitchFamily="34" charset="0"/>
              </a:rPr>
              <a:t>the</a:t>
            </a:r>
            <a:r>
              <a:rPr lang="de-DE" sz="1200" dirty="0" smtClean="0">
                <a:latin typeface="Calibri" panose="020F0502020204030204" pitchFamily="34" charset="0"/>
                <a:cs typeface="Arial" pitchFamily="34" charset="0"/>
              </a:rPr>
              <a:t> </a:t>
            </a:r>
            <a:r>
              <a:rPr lang="de-DE" sz="1200" dirty="0" err="1" smtClean="0">
                <a:latin typeface="Calibri" panose="020F0502020204030204" pitchFamily="34" charset="0"/>
                <a:cs typeface="Arial" pitchFamily="34" charset="0"/>
              </a:rPr>
              <a:t>saw</a:t>
            </a:r>
            <a:endParaRPr lang="de-DE" sz="1200" dirty="0">
              <a:latin typeface="Calibri" panose="020F0502020204030204" pitchFamily="34" charset="0"/>
              <a:cs typeface="Arial" pitchFamily="34" charset="0"/>
            </a:endParaRPr>
          </a:p>
        </p:txBody>
      </p:sp>
      <p:sp>
        <p:nvSpPr>
          <p:cNvPr id="26" name="Textfeld 25"/>
          <p:cNvSpPr txBox="1"/>
          <p:nvPr/>
        </p:nvSpPr>
        <p:spPr>
          <a:xfrm>
            <a:off x="4364657" y="2710172"/>
            <a:ext cx="1728192" cy="276999"/>
          </a:xfrm>
          <a:prstGeom prst="rect">
            <a:avLst/>
          </a:prstGeom>
          <a:noFill/>
        </p:spPr>
        <p:txBody>
          <a:bodyPr wrap="square" rtlCol="0">
            <a:spAutoFit/>
          </a:bodyPr>
          <a:lstStyle/>
          <a:p>
            <a:r>
              <a:rPr lang="de-DE" sz="1200" dirty="0" err="1" smtClean="0">
                <a:latin typeface="Calibri" panose="020F0502020204030204" pitchFamily="34" charset="0"/>
                <a:cs typeface="Arial" pitchFamily="34" charset="0"/>
              </a:rPr>
              <a:t>Correct</a:t>
            </a:r>
            <a:r>
              <a:rPr lang="de-DE" sz="1200" dirty="0" smtClean="0">
                <a:latin typeface="Calibri" panose="020F0502020204030204" pitchFamily="34" charset="0"/>
                <a:cs typeface="Arial" pitchFamily="34" charset="0"/>
              </a:rPr>
              <a:t> </a:t>
            </a:r>
            <a:r>
              <a:rPr lang="de-DE" sz="1200" dirty="0" err="1" smtClean="0">
                <a:latin typeface="Calibri" panose="020F0502020204030204" pitchFamily="34" charset="0"/>
                <a:cs typeface="Arial" pitchFamily="34" charset="0"/>
              </a:rPr>
              <a:t>result</a:t>
            </a:r>
            <a:r>
              <a:rPr lang="de-DE" sz="1200" dirty="0" smtClean="0">
                <a:latin typeface="Calibri" panose="020F0502020204030204" pitchFamily="34" charset="0"/>
                <a:cs typeface="Arial" pitchFamily="34" charset="0"/>
              </a:rPr>
              <a:t>!</a:t>
            </a:r>
            <a:endParaRPr lang="de-DE" sz="1200" dirty="0">
              <a:latin typeface="Calibri" panose="020F0502020204030204" pitchFamily="34" charset="0"/>
              <a:cs typeface="Arial" pitchFamily="34" charset="0"/>
            </a:endParaRPr>
          </a:p>
        </p:txBody>
      </p:sp>
      <p:sp>
        <p:nvSpPr>
          <p:cNvPr id="28" name="Textfeld 27"/>
          <p:cNvSpPr txBox="1"/>
          <p:nvPr/>
        </p:nvSpPr>
        <p:spPr>
          <a:xfrm>
            <a:off x="6208367" y="89588"/>
            <a:ext cx="562149" cy="246221"/>
          </a:xfrm>
          <a:prstGeom prst="rect">
            <a:avLst/>
          </a:prstGeom>
          <a:noFill/>
        </p:spPr>
        <p:txBody>
          <a:bodyPr wrap="square" rtlCol="0">
            <a:spAutoFit/>
          </a:bodyPr>
          <a:lstStyle/>
          <a:p>
            <a:r>
              <a:rPr lang="de-DE" sz="1000" dirty="0" smtClean="0"/>
              <a:t>Page 8</a:t>
            </a:r>
            <a:endParaRPr lang="de-DE" sz="1000" dirty="0"/>
          </a:p>
        </p:txBody>
      </p:sp>
      <p:sp>
        <p:nvSpPr>
          <p:cNvPr id="29" name="Rechteck 28"/>
          <p:cNvSpPr/>
          <p:nvPr/>
        </p:nvSpPr>
        <p:spPr>
          <a:xfrm>
            <a:off x="415279" y="98442"/>
            <a:ext cx="5774555" cy="246221"/>
          </a:xfrm>
          <a:prstGeom prst="rect">
            <a:avLst/>
          </a:prstGeom>
        </p:spPr>
        <p:txBody>
          <a:bodyPr wrap="square">
            <a:spAutoFit/>
          </a:bodyPr>
          <a:lstStyle/>
          <a:p>
            <a:pPr lvl="0" algn="ctr" fontAlgn="base">
              <a:spcBef>
                <a:spcPct val="0"/>
              </a:spcBef>
              <a:spcAft>
                <a:spcPct val="0"/>
              </a:spcAft>
            </a:pPr>
            <a:r>
              <a:rPr lang="en-US" sz="1000" b="1" dirty="0">
                <a:latin typeface="Calibri" panose="020F0502020204030204" pitchFamily="34" charset="0"/>
                <a:ea typeface="Times New Roman" pitchFamily="18" charset="0"/>
                <a:cs typeface="Times New Roman" pitchFamily="18" charset="0"/>
              </a:rPr>
              <a:t>Handling and installation manual for MIK flooring</a:t>
            </a:r>
            <a:endParaRPr lang="en-US" sz="1000" dirty="0">
              <a:latin typeface="Calibri" panose="020F0502020204030204" pitchFamily="34" charset="0"/>
              <a:cs typeface="Arial" pitchFamily="34" charset="0"/>
            </a:endParaRPr>
          </a:p>
        </p:txBody>
      </p:sp>
      <p:pic>
        <p:nvPicPr>
          <p:cNvPr id="3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3" y="4762"/>
            <a:ext cx="1462749" cy="6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559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16465" y="100162"/>
            <a:ext cx="5774555" cy="246221"/>
          </a:xfrm>
          <a:prstGeom prst="rect">
            <a:avLst/>
          </a:prstGeom>
        </p:spPr>
        <p:txBody>
          <a:bodyPr wrap="square">
            <a:spAutoFit/>
          </a:bodyPr>
          <a:lstStyle/>
          <a:p>
            <a:pPr lvl="0" algn="ctr" fontAlgn="base">
              <a:spcBef>
                <a:spcPct val="0"/>
              </a:spcBef>
              <a:spcAft>
                <a:spcPct val="0"/>
              </a:spcAft>
            </a:pPr>
            <a:r>
              <a:rPr lang="en-US" sz="1000" b="1" dirty="0">
                <a:latin typeface="Calibri" panose="020F0502020204030204" pitchFamily="34" charset="0"/>
                <a:ea typeface="Times New Roman" pitchFamily="18" charset="0"/>
                <a:cs typeface="Times New Roman" pitchFamily="18" charset="0"/>
              </a:rPr>
              <a:t>Handling and installation manual for MIK flooring</a:t>
            </a:r>
            <a:endParaRPr lang="en-US" sz="1000" dirty="0">
              <a:latin typeface="Calibri" panose="020F0502020204030204" pitchFamily="34" charset="0"/>
              <a:cs typeface="Arial" pitchFamily="34" charset="0"/>
            </a:endParaRPr>
          </a:p>
        </p:txBody>
      </p:sp>
      <p:sp>
        <p:nvSpPr>
          <p:cNvPr id="3" name="Textfeld 2"/>
          <p:cNvSpPr txBox="1"/>
          <p:nvPr/>
        </p:nvSpPr>
        <p:spPr>
          <a:xfrm>
            <a:off x="6208368" y="89588"/>
            <a:ext cx="562149" cy="246221"/>
          </a:xfrm>
          <a:prstGeom prst="rect">
            <a:avLst/>
          </a:prstGeom>
          <a:noFill/>
        </p:spPr>
        <p:txBody>
          <a:bodyPr wrap="square" rtlCol="0">
            <a:spAutoFit/>
          </a:bodyPr>
          <a:lstStyle/>
          <a:p>
            <a:r>
              <a:rPr lang="de-DE" sz="1000" dirty="0" smtClean="0"/>
              <a:t>Page 9</a:t>
            </a:r>
            <a:endParaRPr lang="de-DE" sz="1000" dirty="0"/>
          </a:p>
        </p:txBody>
      </p:sp>
      <p:pic>
        <p:nvPicPr>
          <p:cNvPr id="5122" name="Picture 2" descr="\\amsterdam\home$\lindemann\Desktop\ECH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17" y="827584"/>
            <a:ext cx="6760975" cy="7632848"/>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3549592" y="2905552"/>
            <a:ext cx="122024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6100253" y="683568"/>
            <a:ext cx="757747"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2"/>
            <a:ext cx="1462749" cy="6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628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684</Words>
  <Application>Microsoft Office PowerPoint</Application>
  <PresentationFormat>Bildschirmpräsentation (4:3)</PresentationFormat>
  <Paragraphs>112</Paragraphs>
  <Slides>11</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Times New Roman</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Mawick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Ertel, Thomas</dc:creator>
  <cp:lastModifiedBy>Ehses, Sandra</cp:lastModifiedBy>
  <cp:revision>72</cp:revision>
  <cp:lastPrinted>2013-08-30T11:30:27Z</cp:lastPrinted>
  <dcterms:created xsi:type="dcterms:W3CDTF">2013-08-29T09:37:07Z</dcterms:created>
  <dcterms:modified xsi:type="dcterms:W3CDTF">2015-12-07T14:32:50Z</dcterms:modified>
</cp:coreProperties>
</file>